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95" r:id="rId2"/>
    <p:sldId id="334" r:id="rId3"/>
    <p:sldId id="335" r:id="rId4"/>
    <p:sldId id="336" r:id="rId5"/>
    <p:sldId id="337" r:id="rId6"/>
    <p:sldId id="338" r:id="rId7"/>
    <p:sldId id="339"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1" r:id="rId22"/>
    <p:sldId id="332" r:id="rId23"/>
    <p:sldId id="333" r:id="rId24"/>
    <p:sldId id="296" r:id="rId25"/>
    <p:sldId id="297" r:id="rId26"/>
    <p:sldId id="298" r:id="rId27"/>
    <p:sldId id="299" r:id="rId28"/>
    <p:sldId id="300" r:id="rId29"/>
    <p:sldId id="301" r:id="rId30"/>
    <p:sldId id="302" r:id="rId31"/>
    <p:sldId id="310" r:id="rId32"/>
    <p:sldId id="311" r:id="rId33"/>
    <p:sldId id="312" r:id="rId34"/>
    <p:sldId id="313" r:id="rId35"/>
    <p:sldId id="314" r:id="rId36"/>
    <p:sldId id="341" r:id="rId37"/>
    <p:sldId id="306" r:id="rId38"/>
    <p:sldId id="315" r:id="rId39"/>
    <p:sldId id="307" r:id="rId40"/>
    <p:sldId id="308" r:id="rId41"/>
    <p:sldId id="309" r:id="rId42"/>
    <p:sldId id="316" r:id="rId43"/>
    <p:sldId id="340" r:id="rId4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24" autoAdjust="0"/>
  </p:normalViewPr>
  <p:slideViewPr>
    <p:cSldViewPr snapToGrid="0" showGuides="1">
      <p:cViewPr varScale="1">
        <p:scale>
          <a:sx n="70" d="100"/>
          <a:sy n="70" d="100"/>
        </p:scale>
        <p:origin x="141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6250F-F148-4CC0-BAD2-BE76C78AABB6}" type="datetimeFigureOut">
              <a:rPr lang="es-MX" smtClean="0"/>
              <a:t>02/05/2014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4D593-D318-4B7D-B18F-F0412D6D4DDE}" type="slidenum">
              <a:rPr lang="es-MX" smtClean="0"/>
              <a:t>‹Nº›</a:t>
            </a:fld>
            <a:endParaRPr lang="es-MX"/>
          </a:p>
        </p:txBody>
      </p:sp>
    </p:spTree>
    <p:extLst>
      <p:ext uri="{BB962C8B-B14F-4D97-AF65-F5344CB8AC3E}">
        <p14:creationId xmlns:p14="http://schemas.microsoft.com/office/powerpoint/2010/main" val="132441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8E4D593-D318-4B7D-B18F-F0412D6D4DDE}" type="slidenum">
              <a:rPr lang="es-MX" smtClean="0"/>
              <a:t>12</a:t>
            </a:fld>
            <a:endParaRPr lang="es-MX"/>
          </a:p>
        </p:txBody>
      </p:sp>
    </p:spTree>
    <p:extLst>
      <p:ext uri="{BB962C8B-B14F-4D97-AF65-F5344CB8AC3E}">
        <p14:creationId xmlns:p14="http://schemas.microsoft.com/office/powerpoint/2010/main" val="788088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80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293742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165677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272452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48537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77934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513260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196048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279287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17561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CAFE300-CE35-464F-B398-E040B42746C8}" type="datetimeFigureOut">
              <a:rPr lang="es-ES" smtClean="0"/>
              <a:pPr/>
              <a:t>02/05/2014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9D42F29-912A-495A-A0A6-C03C08D5D2F8}" type="slidenum">
              <a:rPr lang="es-ES" smtClean="0"/>
              <a:pPr/>
              <a:t>‹Nº›</a:t>
            </a:fld>
            <a:endParaRPr lang="es-ES"/>
          </a:p>
        </p:txBody>
      </p:sp>
    </p:spTree>
    <p:extLst>
      <p:ext uri="{BB962C8B-B14F-4D97-AF65-F5344CB8AC3E}">
        <p14:creationId xmlns:p14="http://schemas.microsoft.com/office/powerpoint/2010/main" val="38929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FE300-CE35-464F-B398-E040B42746C8}" type="datetimeFigureOut">
              <a:rPr lang="es-ES" smtClean="0"/>
              <a:pPr/>
              <a:t>02/05/2014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42F29-912A-495A-A0A6-C03C08D5D2F8}" type="slidenum">
              <a:rPr lang="es-ES" smtClean="0"/>
              <a:pPr/>
              <a:t>‹Nº›</a:t>
            </a:fld>
            <a:endParaRPr lang="es-ES"/>
          </a:p>
        </p:txBody>
      </p:sp>
    </p:spTree>
    <p:extLst>
      <p:ext uri="{BB962C8B-B14F-4D97-AF65-F5344CB8AC3E}">
        <p14:creationId xmlns:p14="http://schemas.microsoft.com/office/powerpoint/2010/main" val="3995865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jpeg"/><Relationship Id="rId5" Type="http://schemas.microsoft.com/office/2007/relationships/hdphoto" Target="../media/hdphoto4.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0.jpe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644538" y="4336131"/>
            <a:ext cx="5944256" cy="707886"/>
          </a:xfrm>
          <a:prstGeom prst="rect">
            <a:avLst/>
          </a:prstGeom>
          <a:noFill/>
          <a:ln>
            <a:noFill/>
          </a:ln>
        </p:spPr>
        <p:txBody>
          <a:bodyPr wrap="none" lIns="91440" tIns="45720" rIns="91440" bIns="45720">
            <a:spAutoFit/>
          </a:bodyPr>
          <a:lstStyle/>
          <a:p>
            <a:pPr algn="ctr"/>
            <a:r>
              <a:rPr lang="es-ES_tradnl" sz="24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LIC. FÉLIX CÉSAR SALINAS MORALES</a:t>
            </a:r>
          </a:p>
          <a:p>
            <a:pPr algn="ctr"/>
            <a:r>
              <a:rPr lang="es-ES_tradnl" sz="16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SECRETARIO DE DESARROLLO SOCIAL MUNICIPAL</a:t>
            </a:r>
            <a:endParaRPr lang="es-ES" sz="1600" b="1" i="1" dirty="0">
              <a:ln w="10541" cmpd="sng">
                <a:solidFill>
                  <a:srgbClr val="4F81BD">
                    <a:shade val="88000"/>
                    <a:satMod val="110000"/>
                  </a:srgbClr>
                </a:solidFill>
                <a:prstDash val="solid"/>
              </a:ln>
              <a:solidFill>
                <a:prstClr val="black"/>
              </a:solidFill>
              <a:latin typeface="Arial" pitchFamily="34" charset="0"/>
              <a:cs typeface="Arial" pitchFamily="34" charset="0"/>
            </a:endParaRPr>
          </a:p>
        </p:txBody>
      </p:sp>
      <p:grpSp>
        <p:nvGrpSpPr>
          <p:cNvPr id="5" name="4 Grupo"/>
          <p:cNvGrpSpPr/>
          <p:nvPr/>
        </p:nvGrpSpPr>
        <p:grpSpPr>
          <a:xfrm>
            <a:off x="1777241" y="1557463"/>
            <a:ext cx="5605121" cy="2107523"/>
            <a:chOff x="1559167" y="1179497"/>
            <a:chExt cx="6774487" cy="2700842"/>
          </a:xfrm>
        </p:grpSpPr>
        <p:pic>
          <p:nvPicPr>
            <p:cNvPr id="6" name="Picture 3" descr="C:\Users\SEC. AYUNTAMIENTO\Desktop\logo Desarrollo Social.jpg"/>
            <p:cNvPicPr>
              <a:picLocks noChangeAspect="1" noChangeArrowheads="1"/>
            </p:cNvPicPr>
            <p:nvPr/>
          </p:nvPicPr>
          <p:blipFill rotWithShape="1">
            <a:blip r:embed="rId2" cstate="print">
              <a:clrChange>
                <a:clrFrom>
                  <a:srgbClr val="FFFFFF"/>
                </a:clrFrom>
                <a:clrTo>
                  <a:srgbClr val="FFFFFF">
                    <a:alpha val="0"/>
                  </a:srgbClr>
                </a:clrTo>
              </a:clrChange>
            </a:blip>
            <a:srcRect l="1217" t="30616" b="18614"/>
            <a:stretch/>
          </p:blipFill>
          <p:spPr bwMode="auto">
            <a:xfrm>
              <a:off x="1559167" y="1559169"/>
              <a:ext cx="6774487" cy="2321170"/>
            </a:xfrm>
            <a:prstGeom prst="rect">
              <a:avLst/>
            </a:prstGeom>
            <a:noFill/>
          </p:spPr>
        </p:pic>
        <p:pic>
          <p:nvPicPr>
            <p:cNvPr id="7" name="6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2220" y="1179497"/>
              <a:ext cx="449980" cy="363228"/>
            </a:xfrm>
            <a:prstGeom prst="rect">
              <a:avLst/>
            </a:prstGeom>
          </p:spPr>
        </p:pic>
      </p:grpSp>
      <p:sp>
        <p:nvSpPr>
          <p:cNvPr id="13" name="12 Rectángulo"/>
          <p:cNvSpPr/>
          <p:nvPr/>
        </p:nvSpPr>
        <p:spPr>
          <a:xfrm>
            <a:off x="1283409" y="158234"/>
            <a:ext cx="6932795" cy="954107"/>
          </a:xfrm>
          <a:prstGeom prst="rect">
            <a:avLst/>
          </a:prstGeom>
        </p:spPr>
        <p:txBody>
          <a:bodyPr wrap="none">
            <a:spAutoFit/>
          </a:bodyPr>
          <a:lstStyle/>
          <a:p>
            <a:pPr algn="ctr"/>
            <a:r>
              <a:rPr lang="en-US" sz="2800" b="1" i="1" dirty="0" smtClean="0">
                <a:solidFill>
                  <a:srgbClr val="FFFF66"/>
                </a:solidFill>
                <a:latin typeface="Arial" panose="020B0604020202020204" pitchFamily="34" charset="0"/>
                <a:cs typeface="Arial" panose="020B0604020202020204" pitchFamily="34" charset="0"/>
              </a:rPr>
              <a:t>INFORME  DE ACCIONES REALIZADAS</a:t>
            </a:r>
          </a:p>
          <a:p>
            <a:pPr algn="ctr"/>
            <a:r>
              <a:rPr lang="en-US" sz="2800" b="1" i="1" dirty="0" smtClean="0">
                <a:solidFill>
                  <a:srgbClr val="FFFF66"/>
                </a:solidFill>
                <a:latin typeface="Arial" panose="020B0604020202020204" pitchFamily="34" charset="0"/>
                <a:cs typeface="Arial" panose="020B0604020202020204" pitchFamily="34" charset="0"/>
              </a:rPr>
              <a:t> EN EL MES DE ABRIL 2014</a:t>
            </a:r>
            <a:endParaRPr lang="es-ES" sz="2800" b="1" i="1" dirty="0">
              <a:solidFill>
                <a:srgbClr val="FFFF66"/>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52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43189" y="5460642"/>
            <a:ext cx="6890197" cy="369332"/>
          </a:xfrm>
          <a:prstGeom prst="rect">
            <a:avLst/>
          </a:prstGeom>
          <a:noFill/>
        </p:spPr>
        <p:txBody>
          <a:bodyPr wrap="square" rtlCol="0">
            <a:spAutoFit/>
          </a:bodyPr>
          <a:lstStyle/>
          <a:p>
            <a:endParaRPr lang="es-MX" dirty="0"/>
          </a:p>
        </p:txBody>
      </p:sp>
      <p:sp>
        <p:nvSpPr>
          <p:cNvPr id="7" name="CuadroTexto 6"/>
          <p:cNvSpPr txBox="1"/>
          <p:nvPr/>
        </p:nvSpPr>
        <p:spPr>
          <a:xfrm>
            <a:off x="443372" y="4495612"/>
            <a:ext cx="8267330" cy="1200329"/>
          </a:xfrm>
          <a:prstGeom prst="rect">
            <a:avLst/>
          </a:prstGeom>
          <a:noFill/>
        </p:spPr>
        <p:txBody>
          <a:bodyPr wrap="square" rtlCol="0">
            <a:spAutoFit/>
          </a:bodyPr>
          <a:lstStyle/>
          <a:p>
            <a:pPr algn="just"/>
            <a:r>
              <a:rPr lang="es-ES" sz="2400" dirty="0">
                <a:latin typeface="Arial" panose="020B0604020202020204" pitchFamily="34" charset="0"/>
                <a:cs typeface="Arial" panose="020B0604020202020204" pitchFamily="34" charset="0"/>
              </a:rPr>
              <a:t>Acudimos a brindar apoyo a la Ejecutiva  con diversas comisiones en la entrega  e inauguración de la plaza ubicada en la Colonia Héctor Caballero.</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87" y="1997360"/>
            <a:ext cx="2588654" cy="2072364"/>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383" y="1997360"/>
            <a:ext cx="2633379" cy="207236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716" y="1997360"/>
            <a:ext cx="2781101" cy="2072364"/>
          </a:xfrm>
          <a:prstGeom prst="rect">
            <a:avLst/>
          </a:prstGeom>
        </p:spPr>
      </p:pic>
      <p:sp>
        <p:nvSpPr>
          <p:cNvPr id="10" name="CuadroTexto 9"/>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endParaRPr lang="en-US" sz="3200" b="1" i="1" dirty="0" smtClean="0">
              <a:solidFill>
                <a:srgbClr val="FFFF66"/>
              </a:solidFill>
              <a:latin typeface="Arial" panose="020B0604020202020204" pitchFamily="34" charset="0"/>
              <a:cs typeface="Arial" panose="020B0604020202020204" pitchFamily="34" charset="0"/>
            </a:endParaRPr>
          </a:p>
        </p:txBody>
      </p:sp>
      <p:sp>
        <p:nvSpPr>
          <p:cNvPr id="14" name="CuadroTexto 3"/>
          <p:cNvSpPr txBox="1"/>
          <p:nvPr/>
        </p:nvSpPr>
        <p:spPr>
          <a:xfrm>
            <a:off x="3383391" y="6308486"/>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
        <p:nvSpPr>
          <p:cNvPr id="15"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14253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365401" y="2959100"/>
            <a:ext cx="397866" cy="1015663"/>
          </a:xfrm>
          <a:prstGeom prst="rect">
            <a:avLst/>
          </a:prstGeom>
          <a:noFill/>
        </p:spPr>
        <p:txBody>
          <a:bodyPr wrap="none" rtlCol="0">
            <a:spAutoFit/>
          </a:bodyPr>
          <a:lstStyle/>
          <a:p>
            <a:pPr algn="ctr"/>
            <a:r>
              <a:rPr lang="en-US" sz="6000" b="1" i="1" dirty="0" smtClean="0">
                <a:latin typeface="Arial" panose="020B0604020202020204" pitchFamily="34" charset="0"/>
                <a:cs typeface="Arial" panose="020B0604020202020204" pitchFamily="34" charset="0"/>
              </a:rPr>
              <a:t> </a:t>
            </a:r>
            <a:endParaRPr lang="es-ES" sz="6000" b="1" i="1" dirty="0">
              <a:latin typeface="Arial" panose="020B0604020202020204" pitchFamily="34" charset="0"/>
              <a:cs typeface="Arial" panose="020B0604020202020204" pitchFamily="34" charset="0"/>
            </a:endParaRPr>
          </a:p>
        </p:txBody>
      </p:sp>
      <p:sp>
        <p:nvSpPr>
          <p:cNvPr id="6" name="CuadroTexto 5"/>
          <p:cNvSpPr txBox="1"/>
          <p:nvPr/>
        </p:nvSpPr>
        <p:spPr>
          <a:xfrm>
            <a:off x="914400" y="2774434"/>
            <a:ext cx="6941713" cy="461665"/>
          </a:xfrm>
          <a:prstGeom prst="rect">
            <a:avLst/>
          </a:prstGeom>
          <a:noFill/>
        </p:spPr>
        <p:txBody>
          <a:bodyPr wrap="square" rtlCol="0">
            <a:spAutoFit/>
          </a:bodyPr>
          <a:lstStyle/>
          <a:p>
            <a:pPr algn="just"/>
            <a:endParaRPr lang="es-MX" sz="2400" b="1" dirty="0"/>
          </a:p>
        </p:txBody>
      </p:sp>
      <p:sp>
        <p:nvSpPr>
          <p:cNvPr id="5" name="CuadroTexto 4"/>
          <p:cNvSpPr txBox="1"/>
          <p:nvPr/>
        </p:nvSpPr>
        <p:spPr>
          <a:xfrm>
            <a:off x="438534" y="3974763"/>
            <a:ext cx="7893444" cy="1877437"/>
          </a:xfrm>
          <a:prstGeom prst="rect">
            <a:avLst/>
          </a:prstGeom>
          <a:noFill/>
        </p:spPr>
        <p:txBody>
          <a:bodyPr wrap="square" rtlCol="0">
            <a:spAutoFit/>
          </a:bodyPr>
          <a:lstStyle/>
          <a:p>
            <a:pPr algn="just"/>
            <a:endParaRPr lang="es-MX" sz="2000" b="1" dirty="0" smtClean="0"/>
          </a:p>
          <a:p>
            <a:pPr algn="just"/>
            <a:r>
              <a:rPr lang="es-MX" sz="2400" dirty="0" smtClean="0">
                <a:latin typeface="Arial" panose="020B0604020202020204" pitchFamily="34" charset="0"/>
                <a:cs typeface="Arial" panose="020B0604020202020204" pitchFamily="34" charset="0"/>
              </a:rPr>
              <a:t>S</a:t>
            </a:r>
            <a:r>
              <a:rPr lang="es-MX" sz="2400" dirty="0" smtClean="0">
                <a:latin typeface="Arial" panose="020B0604020202020204" pitchFamily="34" charset="0"/>
                <a:cs typeface="Arial" panose="020B0604020202020204" pitchFamily="34" charset="0"/>
              </a:rPr>
              <a:t>e </a:t>
            </a:r>
            <a:r>
              <a:rPr lang="es-MX" sz="2400" dirty="0" smtClean="0">
                <a:latin typeface="Arial" panose="020B0604020202020204" pitchFamily="34" charset="0"/>
                <a:cs typeface="Arial" panose="020B0604020202020204" pitchFamily="34" charset="0"/>
              </a:rPr>
              <a:t>brindó el </a:t>
            </a:r>
            <a:r>
              <a:rPr lang="es-MX" sz="2400" dirty="0">
                <a:latin typeface="Arial" panose="020B0604020202020204" pitchFamily="34" charset="0"/>
                <a:cs typeface="Arial" panose="020B0604020202020204" pitchFamily="34" charset="0"/>
              </a:rPr>
              <a:t>apoyo </a:t>
            </a:r>
            <a:r>
              <a:rPr lang="es-MX" sz="2400" dirty="0" smtClean="0">
                <a:latin typeface="Arial" panose="020B0604020202020204" pitchFamily="34" charset="0"/>
                <a:cs typeface="Arial" panose="020B0604020202020204" pitchFamily="34" charset="0"/>
              </a:rPr>
              <a:t>en el Evento del sorteo del Predial en Juárez de Rol, </a:t>
            </a:r>
            <a:r>
              <a:rPr lang="es-MX" sz="2400" dirty="0" smtClean="0">
                <a:latin typeface="Arial" panose="020B0604020202020204" pitchFamily="34" charset="0"/>
                <a:cs typeface="Arial" panose="020B0604020202020204" pitchFamily="34" charset="0"/>
              </a:rPr>
              <a:t>con </a:t>
            </a:r>
            <a:r>
              <a:rPr lang="es-MX" sz="2400" dirty="0" smtClean="0">
                <a:latin typeface="Arial" panose="020B0604020202020204" pitchFamily="34" charset="0"/>
                <a:cs typeface="Arial" panose="020B0604020202020204" pitchFamily="34" charset="0"/>
              </a:rPr>
              <a:t>la </a:t>
            </a:r>
            <a:r>
              <a:rPr lang="es-MX" sz="2400" dirty="0" err="1" smtClean="0">
                <a:latin typeface="Arial" panose="020B0604020202020204" pitchFamily="34" charset="0"/>
                <a:cs typeface="Arial" panose="020B0604020202020204" pitchFamily="34" charset="0"/>
              </a:rPr>
              <a:t>lógistica</a:t>
            </a:r>
            <a:r>
              <a:rPr lang="es-MX" sz="2400" dirty="0" smtClean="0">
                <a:latin typeface="Arial" panose="020B0604020202020204" pitchFamily="34" charset="0"/>
                <a:cs typeface="Arial" panose="020B0604020202020204" pitchFamily="34" charset="0"/>
              </a:rPr>
              <a:t> del evento así </a:t>
            </a:r>
            <a:r>
              <a:rPr lang="es-MX" sz="2400" dirty="0" smtClean="0">
                <a:latin typeface="Arial" panose="020B0604020202020204" pitchFamily="34" charset="0"/>
                <a:cs typeface="Arial" panose="020B0604020202020204" pitchFamily="34" charset="0"/>
              </a:rPr>
              <a:t>como </a:t>
            </a:r>
            <a:r>
              <a:rPr lang="es-MX" sz="2400" dirty="0" smtClean="0">
                <a:latin typeface="Arial" panose="020B0604020202020204" pitchFamily="34" charset="0"/>
                <a:cs typeface="Arial" panose="020B0604020202020204" pitchFamily="34" charset="0"/>
              </a:rPr>
              <a:t>la elaboración y la entrega de  bolsitas</a:t>
            </a:r>
            <a:r>
              <a:rPr lang="es-MX" sz="2400" dirty="0" smtClean="0">
                <a:latin typeface="Arial" panose="020B0604020202020204" pitchFamily="34" charset="0"/>
                <a:cs typeface="Arial" panose="020B0604020202020204" pitchFamily="34" charset="0"/>
              </a:rPr>
              <a:t>, revistas, </a:t>
            </a:r>
            <a:r>
              <a:rPr lang="es-MX" sz="2400" dirty="0" err="1" smtClean="0">
                <a:latin typeface="Arial" panose="020B0604020202020204" pitchFamily="34" charset="0"/>
                <a:cs typeface="Arial" panose="020B0604020202020204" pitchFamily="34" charset="0"/>
              </a:rPr>
              <a:t>souvenirs</a:t>
            </a:r>
            <a:r>
              <a:rPr lang="es-MX" sz="2400" dirty="0" smtClean="0">
                <a:latin typeface="Arial" panose="020B0604020202020204" pitchFamily="34" charset="0"/>
                <a:cs typeface="Arial" panose="020B0604020202020204" pitchFamily="34" charset="0"/>
              </a:rPr>
              <a:t> y </a:t>
            </a:r>
            <a:r>
              <a:rPr lang="es-MX" sz="2400" dirty="0" smtClean="0">
                <a:latin typeface="Arial" panose="020B0604020202020204" pitchFamily="34" charset="0"/>
                <a:cs typeface="Arial" panose="020B0604020202020204" pitchFamily="34" charset="0"/>
              </a:rPr>
              <a:t>con </a:t>
            </a:r>
            <a:r>
              <a:rPr lang="es-MX" sz="2400" dirty="0" smtClean="0">
                <a:latin typeface="Arial" panose="020B0604020202020204" pitchFamily="34" charset="0"/>
                <a:cs typeface="Arial" panose="020B0604020202020204" pitchFamily="34" charset="0"/>
              </a:rPr>
              <a:t>maestro  </a:t>
            </a:r>
            <a:r>
              <a:rPr lang="es-MX" sz="2400" dirty="0" smtClean="0">
                <a:latin typeface="Arial" panose="020B0604020202020204" pitchFamily="34" charset="0"/>
                <a:cs typeface="Arial" panose="020B0604020202020204" pitchFamily="34" charset="0"/>
              </a:rPr>
              <a:t>de ceremonia</a:t>
            </a:r>
            <a:r>
              <a:rPr lang="es-MX" sz="2400" dirty="0">
                <a:latin typeface="Arial" panose="020B0604020202020204" pitchFamily="34" charset="0"/>
                <a:cs typeface="Arial" panose="020B0604020202020204" pitchFamily="34" charset="0"/>
              </a:rPr>
              <a:t>.</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5220" y="1618746"/>
            <a:ext cx="2330120" cy="2405642"/>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287" y="1618746"/>
            <a:ext cx="2471706" cy="2405642"/>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349" y="1640625"/>
            <a:ext cx="2159180" cy="2405641"/>
          </a:xfrm>
          <a:prstGeom prst="rect">
            <a:avLst/>
          </a:prstGeom>
        </p:spPr>
      </p:pic>
      <p:sp>
        <p:nvSpPr>
          <p:cNvPr id="13" name="CuadroTexto 12"/>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endParaRPr lang="en-US" sz="3200" b="1" i="1" dirty="0" smtClean="0">
              <a:solidFill>
                <a:srgbClr val="FFFF66"/>
              </a:solidFill>
              <a:latin typeface="Arial" panose="020B0604020202020204" pitchFamily="34" charset="0"/>
              <a:cs typeface="Arial" panose="020B0604020202020204" pitchFamily="34" charset="0"/>
            </a:endParaRPr>
          </a:p>
        </p:txBody>
      </p:sp>
      <p:sp>
        <p:nvSpPr>
          <p:cNvPr id="14" name="CuadroTexto 3"/>
          <p:cNvSpPr txBox="1"/>
          <p:nvPr/>
        </p:nvSpPr>
        <p:spPr>
          <a:xfrm>
            <a:off x="3383391" y="6308486"/>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
        <p:nvSpPr>
          <p:cNvPr id="15"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766956"/>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31051" y="1542505"/>
            <a:ext cx="8422783" cy="5047536"/>
          </a:xfrm>
          <a:prstGeom prst="rect">
            <a:avLst/>
          </a:prstGeom>
          <a:noFill/>
        </p:spPr>
        <p:txBody>
          <a:bodyPr wrap="square" rtlCol="0">
            <a:spAutoFit/>
          </a:bodyPr>
          <a:lstStyle/>
          <a:p>
            <a:pPr algn="just"/>
            <a:r>
              <a:rPr lang="es-MX" sz="1900" dirty="0" smtClean="0">
                <a:latin typeface="Arial" panose="020B0604020202020204" pitchFamily="34" charset="0"/>
                <a:cs typeface="Arial" panose="020B0604020202020204" pitchFamily="34" charset="0"/>
              </a:rPr>
              <a:t>1.- Apoyo en la logística y maestro de ceremonias en la inauguración </a:t>
            </a:r>
            <a:r>
              <a:rPr lang="es-MX" sz="1900" dirty="0" err="1" smtClean="0">
                <a:latin typeface="Arial" panose="020B0604020202020204" pitchFamily="34" charset="0"/>
                <a:cs typeface="Arial" panose="020B0604020202020204" pitchFamily="34" charset="0"/>
              </a:rPr>
              <a:t>Skate</a:t>
            </a:r>
            <a:r>
              <a:rPr lang="es-MX" sz="1900" dirty="0" smtClean="0">
                <a:latin typeface="Arial" panose="020B0604020202020204" pitchFamily="34" charset="0"/>
                <a:cs typeface="Arial" panose="020B0604020202020204" pitchFamily="34" charset="0"/>
              </a:rPr>
              <a:t>   Park en la Colonia Hacienda Santa Lucía.</a:t>
            </a:r>
          </a:p>
          <a:p>
            <a:pPr algn="just"/>
            <a:r>
              <a:rPr lang="es-MX" sz="1900" dirty="0" smtClean="0">
                <a:latin typeface="Arial" panose="020B0604020202020204" pitchFamily="34" charset="0"/>
                <a:cs typeface="Arial" panose="020B0604020202020204" pitchFamily="34" charset="0"/>
              </a:rPr>
              <a:t>2.- Apoyo en la logística y operatividad del evento masivo del día del niño y día de la madre, en la unidad deportiva Benito Juárez.</a:t>
            </a:r>
          </a:p>
          <a:p>
            <a:pPr algn="just"/>
            <a:r>
              <a:rPr lang="es-MX" sz="1900" dirty="0" smtClean="0">
                <a:latin typeface="Arial" panose="020B0604020202020204" pitchFamily="34" charset="0"/>
                <a:cs typeface="Arial" panose="020B0604020202020204" pitchFamily="34" charset="0"/>
              </a:rPr>
              <a:t>3.- Apoyar en la organización  del festejo del día de la madres de la administración.</a:t>
            </a:r>
          </a:p>
          <a:p>
            <a:pPr algn="just"/>
            <a:r>
              <a:rPr lang="es-MX" sz="1900" dirty="0" smtClean="0">
                <a:latin typeface="Arial" panose="020B0604020202020204" pitchFamily="34" charset="0"/>
                <a:cs typeface="Arial" panose="020B0604020202020204" pitchFamily="34" charset="0"/>
              </a:rPr>
              <a:t>4.-Apoyar en el evento de la entrega de los premios del sorteo del predial, que se realizará en  el Auditorio Municipal.</a:t>
            </a:r>
          </a:p>
          <a:p>
            <a:pPr algn="just"/>
            <a:r>
              <a:rPr lang="es-MX" sz="1900" dirty="0" smtClean="0">
                <a:latin typeface="Arial" panose="020B0604020202020204" pitchFamily="34" charset="0"/>
                <a:cs typeface="Arial" panose="020B0604020202020204" pitchFamily="34" charset="0"/>
              </a:rPr>
              <a:t>5.-Realizar  </a:t>
            </a:r>
            <a:r>
              <a:rPr lang="es-MX" sz="1900" dirty="0" smtClean="0">
                <a:latin typeface="Arial" panose="020B0604020202020204" pitchFamily="34" charset="0"/>
                <a:cs typeface="Arial" panose="020B0604020202020204" pitchFamily="34" charset="0"/>
              </a:rPr>
              <a:t>los Comités faltantes en las colonias que aún no están formados. </a:t>
            </a:r>
          </a:p>
          <a:p>
            <a:pPr algn="just"/>
            <a:r>
              <a:rPr lang="es-MX" sz="1900" dirty="0" smtClean="0">
                <a:latin typeface="Arial" panose="020B0604020202020204" pitchFamily="34" charset="0"/>
                <a:cs typeface="Arial" panose="020B0604020202020204" pitchFamily="34" charset="0"/>
              </a:rPr>
              <a:t>6.- Visitar los Comités para brindarles una capacitación  para las funciones que ellos realizarán en su colonia.</a:t>
            </a:r>
          </a:p>
          <a:p>
            <a:pPr algn="just"/>
            <a:r>
              <a:rPr lang="es-MX" sz="1900" dirty="0" smtClean="0">
                <a:latin typeface="Arial" panose="020B0604020202020204" pitchFamily="34" charset="0"/>
                <a:cs typeface="Arial" panose="020B0604020202020204" pitchFamily="34" charset="0"/>
              </a:rPr>
              <a:t>7.- Apoyar en el programa “Limpieza en tu Colonia” a la Secretaría de Desarrollo Social en coordinación con la Secretaría de Servicios Públicos.</a:t>
            </a:r>
          </a:p>
          <a:p>
            <a:pPr algn="just"/>
            <a:r>
              <a:rPr lang="es-MX" sz="1900" dirty="0" smtClean="0">
                <a:latin typeface="Arial" panose="020B0604020202020204" pitchFamily="34" charset="0"/>
                <a:cs typeface="Arial" panose="020B0604020202020204" pitchFamily="34" charset="0"/>
              </a:rPr>
              <a:t>Iniciando en la Colonia Terranova.</a:t>
            </a:r>
          </a:p>
          <a:p>
            <a:pPr algn="just"/>
            <a:endParaRPr lang="es-MX" sz="1900" b="1" dirty="0" smtClean="0">
              <a:latin typeface="Arial" panose="020B0604020202020204" pitchFamily="34" charset="0"/>
              <a:cs typeface="Arial" panose="020B0604020202020204" pitchFamily="34" charset="0"/>
            </a:endParaRPr>
          </a:p>
          <a:p>
            <a:endParaRPr lang="es-MX" b="1" dirty="0" smtClean="0"/>
          </a:p>
        </p:txBody>
      </p:sp>
      <p:sp>
        <p:nvSpPr>
          <p:cNvPr id="4" name="CuadroTexto 3"/>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endParaRPr lang="en-US" sz="3200" b="1" i="1" dirty="0" smtClean="0">
              <a:solidFill>
                <a:srgbClr val="FFFF66"/>
              </a:solidFill>
              <a:latin typeface="Arial" panose="020B0604020202020204" pitchFamily="34" charset="0"/>
              <a:cs typeface="Arial" panose="020B0604020202020204" pitchFamily="34" charset="0"/>
            </a:endParaRPr>
          </a:p>
        </p:txBody>
      </p:sp>
      <p:sp>
        <p:nvSpPr>
          <p:cNvPr id="5" name="CuadroTexto 3"/>
          <p:cNvSpPr txBox="1"/>
          <p:nvPr/>
        </p:nvSpPr>
        <p:spPr>
          <a:xfrm>
            <a:off x="2176380" y="6322338"/>
            <a:ext cx="4801314"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a:t>
            </a:r>
            <a:r>
              <a:rPr lang="en-US" b="1" i="1" dirty="0" smtClean="0">
                <a:solidFill>
                  <a:srgbClr val="FFFF66"/>
                </a:solidFill>
                <a:latin typeface="Arial" panose="020B0604020202020204" pitchFamily="34" charset="0"/>
                <a:cs typeface="Arial" panose="020B0604020202020204" pitchFamily="34" charset="0"/>
              </a:rPr>
              <a:t>SOCIAL</a:t>
            </a:r>
            <a:endParaRPr lang="es-ES" b="1" i="1" dirty="0">
              <a:solidFill>
                <a:srgbClr val="FFFF66"/>
              </a:solidFill>
              <a:latin typeface="Arial" panose="020B0604020202020204" pitchFamily="34" charset="0"/>
              <a:cs typeface="Arial" panose="020B0604020202020204" pitchFamily="34" charset="0"/>
            </a:endParaRPr>
          </a:p>
        </p:txBody>
      </p:sp>
      <p:sp>
        <p:nvSpPr>
          <p:cNvPr id="6" name="8 Rectángulo"/>
          <p:cNvSpPr/>
          <p:nvPr/>
        </p:nvSpPr>
        <p:spPr>
          <a:xfrm>
            <a:off x="1410144" y="0"/>
            <a:ext cx="6333786"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 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0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5748" y="3592285"/>
            <a:ext cx="8532253" cy="2677656"/>
          </a:xfrm>
          <a:prstGeom prst="rect">
            <a:avLst/>
          </a:prstGeom>
        </p:spPr>
        <p:txBody>
          <a:bodyPr wrap="square">
            <a:spAutoFit/>
          </a:bodyPr>
          <a:lstStyle/>
          <a:p>
            <a:pPr algn="ctr">
              <a:buNone/>
            </a:pPr>
            <a:r>
              <a:rPr lang="en-US" sz="2400" dirty="0" smtClean="0">
                <a:latin typeface="Arial" panose="020B0604020202020204" pitchFamily="34" charset="0"/>
                <a:cs typeface="Arial" panose="020B0604020202020204" pitchFamily="34" charset="0"/>
              </a:rPr>
              <a:t>Continuamos con la </a:t>
            </a:r>
            <a:r>
              <a:rPr lang="es-ES" sz="2400" b="1" dirty="0" smtClean="0">
                <a:latin typeface="Arial" pitchFamily="34" charset="0"/>
                <a:cs typeface="Arial" pitchFamily="34" charset="0"/>
              </a:rPr>
              <a:t> Bolsa de trabajo</a:t>
            </a:r>
          </a:p>
          <a:p>
            <a:r>
              <a:rPr lang="es-ES" sz="2400" b="1" dirty="0" smtClean="0">
                <a:latin typeface="Arial" pitchFamily="34" charset="0"/>
                <a:cs typeface="Arial" pitchFamily="34" charset="0"/>
              </a:rPr>
              <a:t>Ciudadanos</a:t>
            </a:r>
            <a:r>
              <a:rPr lang="es-ES" sz="2400" dirty="0" smtClean="0">
                <a:latin typeface="Arial" pitchFamily="34" charset="0"/>
                <a:cs typeface="Arial" pitchFamily="34" charset="0"/>
              </a:rPr>
              <a:t> atendidos: </a:t>
            </a:r>
            <a:r>
              <a:rPr lang="es-ES" sz="2400" b="1" u="sng" dirty="0" smtClean="0">
                <a:latin typeface="Arial" pitchFamily="34" charset="0"/>
                <a:cs typeface="Arial" pitchFamily="34" charset="0"/>
              </a:rPr>
              <a:t>465</a:t>
            </a:r>
            <a:endParaRPr lang="es-ES" sz="2400" dirty="0" smtClean="0">
              <a:latin typeface="Arial" pitchFamily="34" charset="0"/>
              <a:cs typeface="Arial" pitchFamily="34" charset="0"/>
            </a:endParaRPr>
          </a:p>
          <a:p>
            <a:r>
              <a:rPr lang="es-ES" sz="2400" dirty="0" smtClean="0">
                <a:latin typeface="Arial" pitchFamily="34" charset="0"/>
                <a:cs typeface="Arial" pitchFamily="34" charset="0"/>
              </a:rPr>
              <a:t>Ciudadanos canalizados con empresas: </a:t>
            </a:r>
            <a:r>
              <a:rPr lang="es-ES" sz="2400" b="1" u="sng" dirty="0" smtClean="0">
                <a:latin typeface="Arial" pitchFamily="34" charset="0"/>
                <a:cs typeface="Arial" pitchFamily="34" charset="0"/>
              </a:rPr>
              <a:t>460</a:t>
            </a:r>
          </a:p>
          <a:p>
            <a:r>
              <a:rPr lang="es-ES" sz="2400" dirty="0" smtClean="0">
                <a:latin typeface="Arial" pitchFamily="34" charset="0"/>
                <a:cs typeface="Arial" pitchFamily="34" charset="0"/>
              </a:rPr>
              <a:t>Personas contratadas: </a:t>
            </a:r>
            <a:r>
              <a:rPr lang="es-ES" sz="2400" b="1" u="sng" dirty="0" smtClean="0">
                <a:latin typeface="Arial" pitchFamily="34" charset="0"/>
                <a:cs typeface="Arial" pitchFamily="34" charset="0"/>
              </a:rPr>
              <a:t>279  El 60% de los que acudieron</a:t>
            </a:r>
          </a:p>
          <a:p>
            <a:r>
              <a:rPr lang="es-ES" sz="2400" dirty="0" smtClean="0">
                <a:latin typeface="Arial" pitchFamily="34" charset="0"/>
                <a:cs typeface="Arial" pitchFamily="34" charset="0"/>
              </a:rPr>
              <a:t>Empresas de nuevo ingreso: </a:t>
            </a:r>
            <a:r>
              <a:rPr lang="es-ES" sz="2400" b="1" u="sng" dirty="0" smtClean="0">
                <a:latin typeface="Arial" pitchFamily="34" charset="0"/>
                <a:cs typeface="Arial" pitchFamily="34" charset="0"/>
              </a:rPr>
              <a:t>8</a:t>
            </a:r>
          </a:p>
          <a:p>
            <a:r>
              <a:rPr lang="es-ES" sz="2400" dirty="0" smtClean="0">
                <a:latin typeface="Arial" pitchFamily="34" charset="0"/>
                <a:cs typeface="Arial" pitchFamily="34" charset="0"/>
              </a:rPr>
              <a:t>Total de empresas: </a:t>
            </a:r>
            <a:r>
              <a:rPr lang="es-ES" sz="2400" b="1" u="sng" dirty="0" smtClean="0">
                <a:latin typeface="Arial" pitchFamily="34" charset="0"/>
                <a:cs typeface="Arial" pitchFamily="34" charset="0"/>
              </a:rPr>
              <a:t>224</a:t>
            </a:r>
            <a:r>
              <a:rPr lang="es-ES" sz="2400" dirty="0" smtClean="0">
                <a:latin typeface="Arial" pitchFamily="34" charset="0"/>
                <a:cs typeface="Arial" pitchFamily="34" charset="0"/>
              </a:rPr>
              <a:t> </a:t>
            </a:r>
          </a:p>
          <a:p>
            <a:r>
              <a:rPr lang="es-ES" sz="2400" dirty="0" smtClean="0">
                <a:latin typeface="Arial" pitchFamily="34" charset="0"/>
                <a:cs typeface="Arial" pitchFamily="34" charset="0"/>
              </a:rPr>
              <a:t>Pendientes por colocar: </a:t>
            </a:r>
            <a:r>
              <a:rPr lang="es-ES" sz="2400" b="1" u="sng" dirty="0" smtClean="0">
                <a:latin typeface="Arial" pitchFamily="34" charset="0"/>
                <a:cs typeface="Arial" pitchFamily="34" charset="0"/>
              </a:rPr>
              <a:t>186 </a:t>
            </a:r>
            <a:endParaRPr lang="es-MX" sz="2400" dirty="0"/>
          </a:p>
        </p:txBody>
      </p:sp>
      <p:pic>
        <p:nvPicPr>
          <p:cNvPr id="6" name="5 Imagen" descr="C:\Documents and Settings\Usuario\Escritorio\IMG-20140410-WA0001.jpg"/>
          <p:cNvPicPr/>
          <p:nvPr/>
        </p:nvPicPr>
        <p:blipFill>
          <a:blip r:embed="rId2" cstate="print"/>
          <a:srcRect/>
          <a:stretch>
            <a:fillRect/>
          </a:stretch>
        </p:blipFill>
        <p:spPr bwMode="auto">
          <a:xfrm>
            <a:off x="365761" y="1429383"/>
            <a:ext cx="3749040" cy="2202092"/>
          </a:xfrm>
          <a:prstGeom prst="rect">
            <a:avLst/>
          </a:prstGeom>
          <a:noFill/>
          <a:ln w="9525">
            <a:noFill/>
            <a:miter lim="800000"/>
            <a:headEnd/>
            <a:tailEnd/>
          </a:ln>
        </p:spPr>
      </p:pic>
      <p:pic>
        <p:nvPicPr>
          <p:cNvPr id="7" name="6 Imagen" descr="C:\Documents and Settings\Usuario\Escritorio\IMG-20140410-WA0002.jpg"/>
          <p:cNvPicPr/>
          <p:nvPr/>
        </p:nvPicPr>
        <p:blipFill>
          <a:blip r:embed="rId3" cstate="print"/>
          <a:srcRect/>
          <a:stretch>
            <a:fillRect/>
          </a:stretch>
        </p:blipFill>
        <p:spPr bwMode="auto">
          <a:xfrm>
            <a:off x="4254314" y="1435401"/>
            <a:ext cx="3766283" cy="2183010"/>
          </a:xfrm>
          <a:prstGeom prst="rect">
            <a:avLst/>
          </a:prstGeom>
          <a:noFill/>
          <a:ln w="9525">
            <a:noFill/>
            <a:miter lim="800000"/>
            <a:headEnd/>
            <a:tailEnd/>
          </a:ln>
        </p:spPr>
      </p:pic>
      <p:sp>
        <p:nvSpPr>
          <p:cNvPr id="8" name="CuadroTexto 1"/>
          <p:cNvSpPr txBox="1"/>
          <p:nvPr/>
        </p:nvSpPr>
        <p:spPr>
          <a:xfrm>
            <a:off x="-694303" y="537882"/>
            <a:ext cx="10496282"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659623"/>
      </p:ext>
    </p:extLst>
  </p:cSld>
  <p:clrMapOvr>
    <a:masterClrMapping/>
  </p:clrMapOvr>
  <p:transition spd="slow">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3" name="CuadroTexto 1"/>
          <p:cNvSpPr txBox="1"/>
          <p:nvPr/>
        </p:nvSpPr>
        <p:spPr>
          <a:xfrm>
            <a:off x="-694303" y="537882"/>
            <a:ext cx="10496282"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4" name="3 Rectángulo"/>
          <p:cNvSpPr/>
          <p:nvPr/>
        </p:nvSpPr>
        <p:spPr>
          <a:xfrm>
            <a:off x="358882" y="3097623"/>
            <a:ext cx="8532253" cy="3046988"/>
          </a:xfrm>
          <a:prstGeom prst="rect">
            <a:avLst/>
          </a:prstGeom>
        </p:spPr>
        <p:txBody>
          <a:bodyPr wrap="square">
            <a:spAutoFit/>
          </a:bodyPr>
          <a:lstStyle/>
          <a:p>
            <a:pPr algn="ctr">
              <a:buNone/>
            </a:pPr>
            <a:endParaRPr lang="en-US" sz="2400" b="1" dirty="0" smtClean="0">
              <a:latin typeface="Arial" panose="020B0604020202020204" pitchFamily="34" charset="0"/>
              <a:cs typeface="Arial" panose="020B0604020202020204" pitchFamily="34" charset="0"/>
            </a:endParaRPr>
          </a:p>
          <a:p>
            <a:pPr algn="just">
              <a:buNone/>
            </a:pPr>
            <a:r>
              <a:rPr lang="en-US" sz="2400" dirty="0" smtClean="0">
                <a:latin typeface="Arial" panose="020B0604020202020204" pitchFamily="34" charset="0"/>
                <a:cs typeface="Arial" panose="020B0604020202020204" pitchFamily="34" charset="0"/>
              </a:rPr>
              <a:t>En conjunto con el Instituto de la Mujer y Participación Ciudadana,  se continúa con el Programa Jefas de Familia,</a:t>
            </a:r>
          </a:p>
          <a:p>
            <a:pPr algn="just">
              <a:buNone/>
            </a:pPr>
            <a:r>
              <a:rPr lang="en-US" sz="2400" dirty="0" smtClean="0">
                <a:latin typeface="Arial" panose="020B0604020202020204" pitchFamily="34" charset="0"/>
                <a:cs typeface="Arial" panose="020B0604020202020204" pitchFamily="34" charset="0"/>
              </a:rPr>
              <a:t>para seguir apoyando a las madres solteras, viudas, divorciadas o </a:t>
            </a:r>
            <a:r>
              <a:rPr lang="en-US" sz="2400" dirty="0" err="1" smtClean="0">
                <a:latin typeface="Arial" panose="020B0604020202020204" pitchFamily="34" charset="0"/>
                <a:cs typeface="Arial" panose="020B0604020202020204" pitchFamily="34" charset="0"/>
              </a:rPr>
              <a:t>mujeres</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separadas</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se </a:t>
            </a:r>
            <a:r>
              <a:rPr lang="en-US" sz="2400" dirty="0" smtClean="0">
                <a:latin typeface="Arial" panose="020B0604020202020204" pitchFamily="34" charset="0"/>
                <a:cs typeface="Arial" panose="020B0604020202020204" pitchFamily="34" charset="0"/>
              </a:rPr>
              <a:t>estuvieron entregando Constancias de Jefas de Familia para dar continuidad a este programa.     </a:t>
            </a:r>
          </a:p>
          <a:p>
            <a:pPr algn="just">
              <a:buNone/>
            </a:pPr>
            <a:endParaRPr lang="en-US" sz="2400" b="1" dirty="0" smtClean="0">
              <a:latin typeface="Arial" panose="020B0604020202020204" pitchFamily="34" charset="0"/>
              <a:cs typeface="Arial" panose="020B0604020202020204" pitchFamily="34" charset="0"/>
            </a:endParaRPr>
          </a:p>
        </p:txBody>
      </p:sp>
      <p:sp>
        <p:nvSpPr>
          <p:cNvPr id="5"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pic>
        <p:nvPicPr>
          <p:cNvPr id="7" name="6 Imagen" descr="C:\Documents and Settings\Usuario\Escritorio\IMG_20140502_104236.jpg"/>
          <p:cNvPicPr/>
          <p:nvPr/>
        </p:nvPicPr>
        <p:blipFill>
          <a:blip r:embed="rId2" cstate="print"/>
          <a:srcRect/>
          <a:stretch>
            <a:fillRect/>
          </a:stretch>
        </p:blipFill>
        <p:spPr bwMode="auto">
          <a:xfrm>
            <a:off x="4625009" y="1446919"/>
            <a:ext cx="3538329" cy="1972143"/>
          </a:xfrm>
          <a:prstGeom prst="rect">
            <a:avLst/>
          </a:prstGeom>
          <a:noFill/>
          <a:ln w="9525">
            <a:noFill/>
            <a:miter lim="800000"/>
            <a:headEnd/>
            <a:tailEnd/>
          </a:ln>
        </p:spPr>
      </p:pic>
      <p:pic>
        <p:nvPicPr>
          <p:cNvPr id="9" name="8 Imagen" descr="C:\Documents and Settings\Usuario\Escritorio\IMG_20140502_102411.jpg"/>
          <p:cNvPicPr/>
          <p:nvPr/>
        </p:nvPicPr>
        <p:blipFill>
          <a:blip r:embed="rId3" cstate="print"/>
          <a:srcRect l="16406" r="7223"/>
          <a:stretch>
            <a:fillRect/>
          </a:stretch>
        </p:blipFill>
        <p:spPr bwMode="auto">
          <a:xfrm rot="10800000">
            <a:off x="387060" y="1429737"/>
            <a:ext cx="3857393" cy="2002573"/>
          </a:xfrm>
          <a:prstGeom prst="rect">
            <a:avLst/>
          </a:prstGeom>
          <a:noFill/>
          <a:ln w="9525">
            <a:noFill/>
            <a:miter lim="800000"/>
            <a:headEnd/>
            <a:tailEnd/>
          </a:ln>
        </p:spPr>
      </p:pic>
    </p:spTree>
    <p:extLst>
      <p:ext uri="{BB962C8B-B14F-4D97-AF65-F5344CB8AC3E}">
        <p14:creationId xmlns:p14="http://schemas.microsoft.com/office/powerpoint/2010/main" val="954101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3" name="CuadroTexto 1"/>
          <p:cNvSpPr txBox="1"/>
          <p:nvPr/>
        </p:nvSpPr>
        <p:spPr>
          <a:xfrm>
            <a:off x="-694303" y="537882"/>
            <a:ext cx="10496282"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5"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6" name="5 Rectángulo"/>
          <p:cNvSpPr/>
          <p:nvPr/>
        </p:nvSpPr>
        <p:spPr>
          <a:xfrm>
            <a:off x="156136" y="1432404"/>
            <a:ext cx="8532253" cy="1200329"/>
          </a:xfrm>
          <a:prstGeom prst="rect">
            <a:avLst/>
          </a:prstGeom>
        </p:spPr>
        <p:txBody>
          <a:bodyPr wrap="square">
            <a:spAutoFit/>
          </a:bodyPr>
          <a:lstStyle/>
          <a:p>
            <a:pPr algn="ctr">
              <a:buNone/>
            </a:pPr>
            <a:endParaRPr lang="en-US" sz="2400" b="1" dirty="0" smtClean="0">
              <a:latin typeface="Arial" panose="020B0604020202020204" pitchFamily="34" charset="0"/>
              <a:cs typeface="Arial" panose="020B0604020202020204" pitchFamily="34" charset="0"/>
            </a:endParaRPr>
          </a:p>
          <a:p>
            <a:pPr algn="ctr">
              <a:buNone/>
            </a:pPr>
            <a:r>
              <a:rPr lang="en-US" sz="2400" dirty="0" smtClean="0">
                <a:latin typeface="Arial" panose="020B0604020202020204" pitchFamily="34" charset="0"/>
                <a:cs typeface="Arial" panose="020B0604020202020204" pitchFamily="34" charset="0"/>
              </a:rPr>
              <a:t>    </a:t>
            </a:r>
          </a:p>
          <a:p>
            <a:pPr algn="ctr">
              <a:buNone/>
            </a:pPr>
            <a:endParaRPr lang="en-US" sz="2400" b="1" dirty="0" smtClean="0">
              <a:latin typeface="Arial" panose="020B0604020202020204" pitchFamily="34" charset="0"/>
              <a:cs typeface="Arial" panose="020B0604020202020204" pitchFamily="34" charset="0"/>
            </a:endParaRPr>
          </a:p>
        </p:txBody>
      </p:sp>
      <p:sp>
        <p:nvSpPr>
          <p:cNvPr id="7" name="6 Rectángulo"/>
          <p:cNvSpPr/>
          <p:nvPr/>
        </p:nvSpPr>
        <p:spPr>
          <a:xfrm>
            <a:off x="362199" y="4111210"/>
            <a:ext cx="8532253" cy="1938992"/>
          </a:xfrm>
          <a:prstGeom prst="rect">
            <a:avLst/>
          </a:prstGeom>
        </p:spPr>
        <p:txBody>
          <a:bodyPr wrap="square">
            <a:spAutoFit/>
          </a:bodyPr>
          <a:lstStyle/>
          <a:p>
            <a:pPr algn="just">
              <a:buNone/>
            </a:pPr>
            <a:r>
              <a:rPr lang="en-US" sz="2400" dirty="0" smtClean="0">
                <a:latin typeface="Arial" panose="020B0604020202020204" pitchFamily="34" charset="0"/>
                <a:cs typeface="Arial" panose="020B0604020202020204" pitchFamily="34" charset="0"/>
              </a:rPr>
              <a:t>También se comenzó con el registro de ciudadanas para el   Programa Seguros de Vida para Jefas de Familia, con el objetivo de otorgar a los hijos un apoyo económico por orfandad materna siempre y cuando esten estudiando.    </a:t>
            </a:r>
          </a:p>
          <a:p>
            <a:pPr algn="ctr">
              <a:buNone/>
            </a:pPr>
            <a:endParaRPr lang="en-US" sz="2400" b="1" dirty="0" smtClean="0">
              <a:latin typeface="Arial" panose="020B0604020202020204" pitchFamily="34" charset="0"/>
              <a:cs typeface="Arial" panose="020B0604020202020204" pitchFamily="34" charset="0"/>
            </a:endParaRPr>
          </a:p>
        </p:txBody>
      </p:sp>
      <p:pic>
        <p:nvPicPr>
          <p:cNvPr id="8" name="7 Imagen" descr="C:\Documents and Settings\Usuario\Escritorio\IMG_20140502_114348.jpg"/>
          <p:cNvPicPr/>
          <p:nvPr/>
        </p:nvPicPr>
        <p:blipFill>
          <a:blip r:embed="rId2" cstate="print"/>
          <a:srcRect l="37833"/>
          <a:stretch>
            <a:fillRect/>
          </a:stretch>
        </p:blipFill>
        <p:spPr bwMode="auto">
          <a:xfrm>
            <a:off x="622405" y="1389475"/>
            <a:ext cx="3524592" cy="2301766"/>
          </a:xfrm>
          <a:prstGeom prst="rect">
            <a:avLst/>
          </a:prstGeom>
          <a:noFill/>
          <a:ln w="9525">
            <a:noFill/>
            <a:miter lim="800000"/>
            <a:headEnd/>
            <a:tailEnd/>
          </a:ln>
        </p:spPr>
      </p:pic>
      <p:pic>
        <p:nvPicPr>
          <p:cNvPr id="9" name="8 Imagen" descr="C:\Documents and Settings\Usuario\Escritorio\IMG_20140502_120820.jpg"/>
          <p:cNvPicPr/>
          <p:nvPr/>
        </p:nvPicPr>
        <p:blipFill>
          <a:blip r:embed="rId3" cstate="print"/>
          <a:srcRect r="34165" b="13768"/>
          <a:stretch>
            <a:fillRect/>
          </a:stretch>
        </p:blipFill>
        <p:spPr bwMode="auto">
          <a:xfrm rot="10800000">
            <a:off x="4519705" y="1416674"/>
            <a:ext cx="3619742" cy="2370823"/>
          </a:xfrm>
          <a:prstGeom prst="rect">
            <a:avLst/>
          </a:prstGeom>
          <a:noFill/>
          <a:ln w="9525">
            <a:noFill/>
            <a:miter lim="800000"/>
            <a:headEnd/>
            <a:tailEnd/>
          </a:ln>
        </p:spPr>
      </p:pic>
    </p:spTree>
    <p:extLst>
      <p:ext uri="{BB962C8B-B14F-4D97-AF65-F5344CB8AC3E}">
        <p14:creationId xmlns:p14="http://schemas.microsoft.com/office/powerpoint/2010/main" val="3307675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3" name="CuadroTexto 1"/>
          <p:cNvSpPr txBox="1"/>
          <p:nvPr/>
        </p:nvSpPr>
        <p:spPr>
          <a:xfrm>
            <a:off x="-694303" y="537882"/>
            <a:ext cx="10496282"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4"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5" name="4 Rectángulo"/>
          <p:cNvSpPr/>
          <p:nvPr/>
        </p:nvSpPr>
        <p:spPr>
          <a:xfrm>
            <a:off x="323562" y="3029384"/>
            <a:ext cx="8532253" cy="830997"/>
          </a:xfrm>
          <a:prstGeom prst="rect">
            <a:avLst/>
          </a:prstGeom>
        </p:spPr>
        <p:txBody>
          <a:bodyPr wrap="square">
            <a:spAutoFit/>
          </a:bodyPr>
          <a:lstStyle/>
          <a:p>
            <a:pPr algn="ctr">
              <a:buNone/>
            </a:pPr>
            <a:endParaRPr lang="en-US" sz="2400" b="1" dirty="0" smtClean="0">
              <a:latin typeface="Arial" panose="020B0604020202020204" pitchFamily="34" charset="0"/>
              <a:cs typeface="Arial" panose="020B0604020202020204" pitchFamily="34" charset="0"/>
            </a:endParaRPr>
          </a:p>
          <a:p>
            <a:pPr algn="ctr">
              <a:buNone/>
            </a:pPr>
            <a:endParaRPr lang="en-US" sz="2400" b="1" dirty="0" smtClean="0">
              <a:latin typeface="Arial" panose="020B0604020202020204" pitchFamily="34" charset="0"/>
              <a:cs typeface="Arial" panose="020B0604020202020204" pitchFamily="34" charset="0"/>
            </a:endParaRPr>
          </a:p>
        </p:txBody>
      </p:sp>
      <p:sp>
        <p:nvSpPr>
          <p:cNvPr id="6" name="5 Rectángulo"/>
          <p:cNvSpPr/>
          <p:nvPr/>
        </p:nvSpPr>
        <p:spPr>
          <a:xfrm>
            <a:off x="362199" y="4111210"/>
            <a:ext cx="8532253" cy="1569660"/>
          </a:xfrm>
          <a:prstGeom prst="rect">
            <a:avLst/>
          </a:prstGeom>
        </p:spPr>
        <p:txBody>
          <a:bodyPr wrap="square">
            <a:spAutoFit/>
          </a:bodyPr>
          <a:lstStyle/>
          <a:p>
            <a:pPr algn="just">
              <a:buNone/>
            </a:pPr>
            <a:r>
              <a:rPr lang="en-US" sz="2400" dirty="0" smtClean="0">
                <a:latin typeface="Arial" panose="020B0604020202020204" pitchFamily="34" charset="0"/>
                <a:cs typeface="Arial" panose="020B0604020202020204" pitchFamily="34" charset="0"/>
              </a:rPr>
              <a:t>Se continúa con el programa de Testamentos Gratuitos, Para apoyar a la ciudadanía de escasos recursos y que no cuentan con apoyo economico para realizar dicho trámite, el cual se ofrece sin ningún costo para el ciudadano.</a:t>
            </a:r>
          </a:p>
        </p:txBody>
      </p:sp>
      <p:pic>
        <p:nvPicPr>
          <p:cNvPr id="7" name="6 Imagen" descr="F:\fotos testamentos gratuitos\DSC04167.JPG"/>
          <p:cNvPicPr/>
          <p:nvPr/>
        </p:nvPicPr>
        <p:blipFill>
          <a:blip r:embed="rId2" cstate="print"/>
          <a:srcRect/>
          <a:stretch>
            <a:fillRect/>
          </a:stretch>
        </p:blipFill>
        <p:spPr bwMode="auto">
          <a:xfrm>
            <a:off x="550310" y="1524798"/>
            <a:ext cx="3666847" cy="2535473"/>
          </a:xfrm>
          <a:prstGeom prst="rect">
            <a:avLst/>
          </a:prstGeom>
          <a:noFill/>
          <a:ln w="9525">
            <a:noFill/>
            <a:miter lim="800000"/>
            <a:headEnd/>
            <a:tailEnd/>
          </a:ln>
        </p:spPr>
      </p:pic>
      <p:pic>
        <p:nvPicPr>
          <p:cNvPr id="8" name="7 Imagen" descr="F:\fotos testamentos gratuitos\DSC04178.JPG"/>
          <p:cNvPicPr/>
          <p:nvPr/>
        </p:nvPicPr>
        <p:blipFill>
          <a:blip r:embed="rId3" cstate="print"/>
          <a:srcRect/>
          <a:stretch>
            <a:fillRect/>
          </a:stretch>
        </p:blipFill>
        <p:spPr bwMode="auto">
          <a:xfrm>
            <a:off x="4443905" y="1555551"/>
            <a:ext cx="3513678" cy="2473966"/>
          </a:xfrm>
          <a:prstGeom prst="rect">
            <a:avLst/>
          </a:prstGeom>
          <a:noFill/>
          <a:ln w="9525">
            <a:noFill/>
            <a:miter lim="800000"/>
            <a:headEnd/>
            <a:tailEnd/>
          </a:ln>
        </p:spPr>
      </p:pic>
    </p:spTree>
    <p:extLst>
      <p:ext uri="{BB962C8B-B14F-4D97-AF65-F5344CB8AC3E}">
        <p14:creationId xmlns:p14="http://schemas.microsoft.com/office/powerpoint/2010/main" val="1754171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94303" y="537882"/>
            <a:ext cx="10496282"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3"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4"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5" name="4 Rectángulo"/>
          <p:cNvSpPr/>
          <p:nvPr/>
        </p:nvSpPr>
        <p:spPr>
          <a:xfrm>
            <a:off x="287711" y="1763132"/>
            <a:ext cx="8532253" cy="1938992"/>
          </a:xfrm>
          <a:prstGeom prst="rect">
            <a:avLst/>
          </a:prstGeom>
        </p:spPr>
        <p:txBody>
          <a:bodyPr wrap="square">
            <a:spAutoFit/>
          </a:bodyPr>
          <a:lstStyle/>
          <a:p>
            <a:pPr algn="just">
              <a:buNone/>
            </a:pPr>
            <a:r>
              <a:rPr lang="en-US" sz="2400" dirty="0" smtClean="0">
                <a:latin typeface="Arial" panose="020B0604020202020204" pitchFamily="34" charset="0"/>
                <a:cs typeface="Arial" panose="020B0604020202020204" pitchFamily="34" charset="0"/>
              </a:rPr>
              <a:t>También se </a:t>
            </a:r>
            <a:r>
              <a:rPr lang="en-US" sz="2400" dirty="0" err="1" smtClean="0">
                <a:latin typeface="Arial" panose="020B0604020202020204" pitchFamily="34" charset="0"/>
                <a:cs typeface="Arial" panose="020B0604020202020204" pitchFamily="34" charset="0"/>
              </a:rPr>
              <a:t>está</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trabajando</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con la </a:t>
            </a:r>
            <a:r>
              <a:rPr lang="en-US" sz="2400" dirty="0" smtClean="0">
                <a:latin typeface="Arial" panose="020B0604020202020204" pitchFamily="34" charset="0"/>
                <a:cs typeface="Arial" panose="020B0604020202020204" pitchFamily="34" charset="0"/>
              </a:rPr>
              <a:t>CFE (Comisión Federal </a:t>
            </a:r>
            <a:r>
              <a:rPr lang="en-US" sz="2400" dirty="0" smtClean="0">
                <a:latin typeface="Arial" panose="020B0604020202020204" pitchFamily="34" charset="0"/>
                <a:cs typeface="Arial" panose="020B0604020202020204" pitchFamily="34" charset="0"/>
              </a:rPr>
              <a:t>de </a:t>
            </a:r>
            <a:r>
              <a:rPr lang="en-US" sz="2400" dirty="0" err="1" smtClean="0">
                <a:latin typeface="Arial" panose="020B0604020202020204" pitchFamily="34" charset="0"/>
                <a:cs typeface="Arial" panose="020B0604020202020204" pitchFamily="34" charset="0"/>
              </a:rPr>
              <a:t>Electricidad</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para ofrecer convenios de descuentos  a la ciudadanía, así como tambien con Servicios de Agua y Drenaje de </a:t>
            </a:r>
            <a:r>
              <a:rPr lang="en-US" sz="2400" dirty="0" smtClean="0">
                <a:latin typeface="Arial" panose="020B0604020202020204" pitchFamily="34" charset="0"/>
                <a:cs typeface="Arial" panose="020B0604020202020204" pitchFamily="34" charset="0"/>
              </a:rPr>
              <a:t>Monterrey, </a:t>
            </a:r>
            <a:r>
              <a:rPr lang="en-US" sz="2400" dirty="0" smtClean="0">
                <a:latin typeface="Arial" panose="020B0604020202020204" pitchFamily="34" charset="0"/>
                <a:cs typeface="Arial" panose="020B0604020202020204" pitchFamily="34" charset="0"/>
              </a:rPr>
              <a:t>para ofrecer este mismo tipo de convenios a favor de los ciudadanos del municipio</a:t>
            </a:r>
          </a:p>
        </p:txBody>
      </p:sp>
    </p:spTree>
    <p:extLst>
      <p:ext uri="{BB962C8B-B14F-4D97-AF65-F5344CB8AC3E}">
        <p14:creationId xmlns:p14="http://schemas.microsoft.com/office/powerpoint/2010/main" val="893301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296502" y="1816374"/>
            <a:ext cx="8229600" cy="4525963"/>
          </a:xfrm>
          <a:prstGeom prst="rect">
            <a:avLst/>
          </a:prstGeom>
        </p:spPr>
        <p:txBody>
          <a:bodyPr>
            <a:norm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sz="2400" dirty="0" smtClean="0">
                <a:latin typeface="Arial" pitchFamily="34" charset="0"/>
                <a:cs typeface="Arial" pitchFamily="34" charset="0"/>
              </a:rPr>
              <a:t>Contactar </a:t>
            </a:r>
            <a:r>
              <a:rPr kumimoji="0" lang="es-ES"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 Autoridades correspondientes para bajar Programas del Estado</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sz="2400" dirty="0" smtClean="0">
                <a:latin typeface="Arial" pitchFamily="34" charset="0"/>
                <a:cs typeface="Arial" pitchFamily="34" charset="0"/>
              </a:rPr>
              <a:t>Buscar</a:t>
            </a:r>
            <a:r>
              <a:rPr kumimoji="0" lang="es-ES"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  Empresas que ofrezcan vacantes para menores de edad adultos mayores y empleos en casa</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Buscar mas apoyos en las empresas contactadas para trabajar con los diferentes programas del Municipio.</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Continuar con el Programa y Seguro para Jefas de Familia</a:t>
            </a:r>
            <a:r>
              <a:rPr lang="es-ES" sz="2400" baseline="0" dirty="0" smtClean="0">
                <a:latin typeface="Arial" pitchFamily="34" charset="0"/>
                <a:cs typeface="Arial" pitchFamily="34" charset="0"/>
              </a:rPr>
              <a:t>.</a:t>
            </a:r>
            <a:endParaRPr kumimoji="0" lang="es-E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 Llevar a cabo la feria de Empleo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5" name="CuadroTexto 3"/>
          <p:cNvSpPr txBox="1"/>
          <p:nvPr/>
        </p:nvSpPr>
        <p:spPr>
          <a:xfrm>
            <a:off x="2223744" y="6342337"/>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6" name="CuadroTexto 1"/>
          <p:cNvSpPr txBox="1"/>
          <p:nvPr/>
        </p:nvSpPr>
        <p:spPr>
          <a:xfrm>
            <a:off x="-694303" y="537882"/>
            <a:ext cx="10496282" cy="584775"/>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CONCERTACIÓN SOCIAL</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8 Rectángulo"/>
          <p:cNvSpPr/>
          <p:nvPr/>
        </p:nvSpPr>
        <p:spPr>
          <a:xfrm>
            <a:off x="1410144" y="0"/>
            <a:ext cx="6333786"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 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109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26846" y="4156832"/>
            <a:ext cx="8447964" cy="1200329"/>
          </a:xfrm>
          <a:prstGeom prst="rect">
            <a:avLst/>
          </a:prstGeom>
        </p:spPr>
        <p:txBody>
          <a:bodyPr wrap="square">
            <a:spAutoFit/>
          </a:bodyPr>
          <a:lstStyle/>
          <a:p>
            <a:pPr algn="ctr"/>
            <a:r>
              <a:rPr lang="es-MX" dirty="0" smtClean="0"/>
              <a:t>-</a:t>
            </a:r>
            <a:r>
              <a:rPr lang="es-MX" sz="2400" dirty="0" smtClean="0">
                <a:latin typeface="Arial" pitchFamily="34" charset="0"/>
                <a:cs typeface="Arial" pitchFamily="34" charset="0"/>
              </a:rPr>
              <a:t>Continuamos con cursos de autoempleo de elaboración de jabones, chorizo casero, dulces de mazapán, tamarindo e impartiendo platicas de autoestima y violencia.</a:t>
            </a:r>
            <a:endParaRPr lang="es-MX" sz="2400" dirty="0">
              <a:latin typeface="Arial" pitchFamily="34" charset="0"/>
              <a:cs typeface="Arial" pitchFamily="34" charset="0"/>
            </a:endParaRPr>
          </a:p>
        </p:txBody>
      </p:sp>
      <p:pic>
        <p:nvPicPr>
          <p:cNvPr id="1026" name="Picture 2" descr="C:\Users\patrimonio1\Documents\FOTOS GENERAL\CHORIZO\DSCF2551.JPG"/>
          <p:cNvPicPr>
            <a:picLocks noChangeAspect="1" noChangeArrowheads="1"/>
          </p:cNvPicPr>
          <p:nvPr/>
        </p:nvPicPr>
        <p:blipFill>
          <a:blip r:embed="rId2" cstate="print"/>
          <a:srcRect/>
          <a:stretch>
            <a:fillRect/>
          </a:stretch>
        </p:blipFill>
        <p:spPr bwMode="auto">
          <a:xfrm>
            <a:off x="891118" y="1468933"/>
            <a:ext cx="3641028" cy="2403906"/>
          </a:xfrm>
          <a:prstGeom prst="rect">
            <a:avLst/>
          </a:prstGeom>
          <a:noFill/>
        </p:spPr>
      </p:pic>
      <p:pic>
        <p:nvPicPr>
          <p:cNvPr id="8" name="Picture 2" descr="C:\Users\patrimonio1\Documents\FOTOS GENERAL\PLATICAS\DSCF2468.JPG"/>
          <p:cNvPicPr>
            <a:picLocks noChangeAspect="1" noChangeArrowheads="1"/>
          </p:cNvPicPr>
          <p:nvPr/>
        </p:nvPicPr>
        <p:blipFill>
          <a:blip r:embed="rId3" cstate="print"/>
          <a:srcRect/>
          <a:stretch>
            <a:fillRect/>
          </a:stretch>
        </p:blipFill>
        <p:spPr bwMode="auto">
          <a:xfrm>
            <a:off x="4612943" y="1468933"/>
            <a:ext cx="3499883" cy="2368206"/>
          </a:xfrm>
          <a:prstGeom prst="rect">
            <a:avLst/>
          </a:prstGeom>
          <a:noFill/>
        </p:spPr>
      </p:pic>
      <p:sp>
        <p:nvSpPr>
          <p:cNvPr id="6" name="CuadroTexto 1"/>
          <p:cNvSpPr txBox="1"/>
          <p:nvPr/>
        </p:nvSpPr>
        <p:spPr>
          <a:xfrm>
            <a:off x="326845" y="584775"/>
            <a:ext cx="8447965"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a:t>
            </a:r>
            <a:endParaRPr lang="en-US" sz="3200" b="1" i="1" dirty="0" smtClean="0">
              <a:solidFill>
                <a:srgbClr val="FFFF66"/>
              </a:solidFill>
              <a:latin typeface="Arial" panose="020B0604020202020204" pitchFamily="34" charset="0"/>
              <a:cs typeface="Arial" panose="020B0604020202020204" pitchFamily="34" charset="0"/>
            </a:endParaRP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12235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78585" y="438524"/>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5" name="4 CuadroTexto"/>
          <p:cNvSpPr txBox="1"/>
          <p:nvPr/>
        </p:nvSpPr>
        <p:spPr>
          <a:xfrm>
            <a:off x="245661" y="4345054"/>
            <a:ext cx="8381718" cy="2062103"/>
          </a:xfrm>
          <a:prstGeom prst="rect">
            <a:avLst/>
          </a:prstGeom>
          <a:noFill/>
        </p:spPr>
        <p:txBody>
          <a:bodyPr wrap="square" rtlCol="0">
            <a:spAutoFit/>
          </a:bodyPr>
          <a:lstStyle/>
          <a:p>
            <a:pPr algn="just"/>
            <a:r>
              <a:rPr lang="es-MX" sz="2200" dirty="0" smtClean="0">
                <a:latin typeface="Arial" pitchFamily="34" charset="0"/>
                <a:cs typeface="Arial" pitchFamily="34" charset="0"/>
              </a:rPr>
              <a:t>Iniciamos el </a:t>
            </a:r>
            <a:r>
              <a:rPr lang="es-MX" sz="2200" dirty="0" smtClean="0">
                <a:latin typeface="Arial" pitchFamily="34" charset="0"/>
                <a:cs typeface="Arial" pitchFamily="34" charset="0"/>
              </a:rPr>
              <a:t>programa: «Transformando </a:t>
            </a:r>
            <a:r>
              <a:rPr lang="es-MX" sz="2200" dirty="0">
                <a:latin typeface="Arial" pitchFamily="34" charset="0"/>
                <a:cs typeface="Arial" pitchFamily="34" charset="0"/>
              </a:rPr>
              <a:t>E</a:t>
            </a:r>
            <a:r>
              <a:rPr lang="es-MX" sz="2200" dirty="0" smtClean="0">
                <a:latin typeface="Arial" pitchFamily="34" charset="0"/>
                <a:cs typeface="Arial" pitchFamily="34" charset="0"/>
              </a:rPr>
              <a:t>l </a:t>
            </a:r>
            <a:r>
              <a:rPr lang="es-MX" sz="2200" dirty="0">
                <a:latin typeface="Arial" pitchFamily="34" charset="0"/>
                <a:cs typeface="Arial" pitchFamily="34" charset="0"/>
              </a:rPr>
              <a:t>E</a:t>
            </a:r>
            <a:r>
              <a:rPr lang="es-MX" sz="2200" dirty="0" smtClean="0">
                <a:latin typeface="Arial" pitchFamily="34" charset="0"/>
                <a:cs typeface="Arial" pitchFamily="34" charset="0"/>
              </a:rPr>
              <a:t>ntorno </a:t>
            </a:r>
            <a:r>
              <a:rPr lang="es-MX" sz="2200" dirty="0">
                <a:latin typeface="Arial" pitchFamily="34" charset="0"/>
                <a:cs typeface="Arial" pitchFamily="34" charset="0"/>
              </a:rPr>
              <a:t>D</a:t>
            </a:r>
            <a:r>
              <a:rPr lang="es-MX" sz="2200" dirty="0" smtClean="0">
                <a:latin typeface="Arial" pitchFamily="34" charset="0"/>
                <a:cs typeface="Arial" pitchFamily="34" charset="0"/>
              </a:rPr>
              <a:t>e </a:t>
            </a:r>
            <a:r>
              <a:rPr lang="es-MX" sz="2200" dirty="0">
                <a:latin typeface="Arial" pitchFamily="34" charset="0"/>
                <a:cs typeface="Arial" pitchFamily="34" charset="0"/>
              </a:rPr>
              <a:t>T</a:t>
            </a:r>
            <a:r>
              <a:rPr lang="es-MX" sz="2200" dirty="0" smtClean="0">
                <a:latin typeface="Arial" pitchFamily="34" charset="0"/>
                <a:cs typeface="Arial" pitchFamily="34" charset="0"/>
              </a:rPr>
              <a:t>u Colonia» se esta llevando acabo en las colonias: </a:t>
            </a:r>
            <a:r>
              <a:rPr lang="es-MX" sz="2200" dirty="0">
                <a:latin typeface="Arial" pitchFamily="34" charset="0"/>
                <a:cs typeface="Arial" pitchFamily="34" charset="0"/>
              </a:rPr>
              <a:t>Portal de </a:t>
            </a:r>
            <a:r>
              <a:rPr lang="es-MX" sz="2200" dirty="0" smtClean="0">
                <a:latin typeface="Arial" pitchFamily="34" charset="0"/>
                <a:cs typeface="Arial" pitchFamily="34" charset="0"/>
              </a:rPr>
              <a:t>Vaquerías y Hda. Santa Lucía donde se realizaron las pintas en bardas para mejorar el aspecto, esto en coordinación con la Secretaria de Servicios </a:t>
            </a:r>
            <a:r>
              <a:rPr lang="es-MX" sz="2200" dirty="0">
                <a:latin typeface="Arial" pitchFamily="34" charset="0"/>
                <a:cs typeface="Arial" pitchFamily="34" charset="0"/>
              </a:rPr>
              <a:t>P</a:t>
            </a:r>
            <a:r>
              <a:rPr lang="es-MX" sz="2200" dirty="0" smtClean="0">
                <a:latin typeface="Arial" pitchFamily="34" charset="0"/>
                <a:cs typeface="Arial" pitchFamily="34" charset="0"/>
              </a:rPr>
              <a:t>úblicos.</a:t>
            </a:r>
            <a:endParaRPr lang="es-MX" sz="2200" dirty="0">
              <a:latin typeface="Arial" pitchFamily="34" charset="0"/>
              <a:cs typeface="Arial" pitchFamily="34" charset="0"/>
            </a:endParaRPr>
          </a:p>
          <a:p>
            <a:pPr algn="just"/>
            <a:endParaRPr lang="es-MX" dirty="0">
              <a:latin typeface="Arial" pitchFamily="34" charset="0"/>
              <a:cs typeface="Arial" pitchFamily="34" charset="0"/>
            </a:endParaRPr>
          </a:p>
        </p:txBody>
      </p:sp>
      <p:pic>
        <p:nvPicPr>
          <p:cNvPr id="2050" name="Picture 2" descr="F:\FOTOS INFORME\PINTA PORTAL DE VAQUERIAS\CAM0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549" y="1392631"/>
            <a:ext cx="2211642" cy="2766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410288" y="6268118"/>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endParaRPr lang="es-ES" b="1" i="1" dirty="0">
              <a:solidFill>
                <a:srgbClr val="FFFF66"/>
              </a:solidFill>
              <a:latin typeface="Arial" panose="020B0604020202020204" pitchFamily="34" charset="0"/>
              <a:cs typeface="Arial" panose="020B0604020202020204" pitchFamily="34" charset="0"/>
            </a:endParaRPr>
          </a:p>
        </p:txBody>
      </p:sp>
      <p:pic>
        <p:nvPicPr>
          <p:cNvPr id="1030" name="Picture 6" descr="C:\Users\Juventud\Downloads\CAM0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216" y="1365984"/>
            <a:ext cx="3899989" cy="279040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uventud\Downloads\CAM00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891" y="1371410"/>
            <a:ext cx="1774302" cy="2784982"/>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016914" y="3381452"/>
            <a:ext cx="1354255"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solidFill>
                  <a:schemeClr val="bg1"/>
                </a:solidFill>
                <a:effectLst>
                  <a:outerShdw blurRad="50800" dist="39000" dir="5460000" algn="tl">
                    <a:srgbClr val="000000">
                      <a:alpha val="38000"/>
                    </a:srgbClr>
                  </a:outerShdw>
                </a:effectLst>
                <a:latin typeface="Arial" pitchFamily="34" charset="0"/>
                <a:cs typeface="Arial" pitchFamily="34" charset="0"/>
              </a:rPr>
              <a:t>Antes</a:t>
            </a:r>
            <a:r>
              <a:rPr lang="es-ES" sz="5400" b="1" dirty="0" smtClean="0">
                <a:ln w="11430"/>
                <a:solidFill>
                  <a:schemeClr val="bg1"/>
                </a:solidFill>
                <a:effectLst>
                  <a:outerShdw blurRad="50800" dist="39000" dir="5460000" algn="tl">
                    <a:srgbClr val="000000">
                      <a:alpha val="38000"/>
                    </a:srgbClr>
                  </a:outerShdw>
                </a:effectLst>
              </a:rPr>
              <a:t> </a:t>
            </a:r>
            <a:endParaRPr lang="es-ES" sz="5400" b="1" cap="none" spc="0" dirty="0">
              <a:ln w="11430"/>
              <a:solidFill>
                <a:schemeClr val="bg1"/>
              </a:solidFill>
              <a:effectLst>
                <a:outerShdw blurRad="50800" dist="39000" dir="5460000" algn="tl">
                  <a:srgbClr val="000000">
                    <a:alpha val="38000"/>
                  </a:srgbClr>
                </a:outerShdw>
              </a:effectLst>
            </a:endParaRPr>
          </a:p>
        </p:txBody>
      </p:sp>
      <p:sp>
        <p:nvSpPr>
          <p:cNvPr id="4" name="3 Rectángulo"/>
          <p:cNvSpPr/>
          <p:nvPr/>
        </p:nvSpPr>
        <p:spPr>
          <a:xfrm>
            <a:off x="6256945" y="3787060"/>
            <a:ext cx="1210589"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b="1" dirty="0" smtClean="0">
                <a:ln w="11430"/>
                <a:solidFill>
                  <a:schemeClr val="bg1"/>
                </a:solidFill>
                <a:effectLst>
                  <a:outerShdw blurRad="50800" dist="39000" dir="5460000" algn="tl">
                    <a:srgbClr val="000000">
                      <a:alpha val="38000"/>
                    </a:srgbClr>
                  </a:outerShdw>
                </a:effectLst>
                <a:latin typeface="Arial" pitchFamily="34" charset="0"/>
                <a:cs typeface="Arial" pitchFamily="34" charset="0"/>
              </a:rPr>
              <a:t>Después </a:t>
            </a:r>
            <a:endParaRPr lang="es-ES" b="1" cap="none" spc="0" dirty="0">
              <a:ln w="11430"/>
              <a:solidFill>
                <a:schemeClr val="bg1"/>
              </a:solidFill>
              <a:effectLst>
                <a:outerShdw blurRad="50800" dist="39000" dir="5460000" algn="tl">
                  <a:srgbClr val="000000">
                    <a:alpha val="38000"/>
                  </a:srgbClr>
                </a:outerShdw>
              </a:effectLst>
              <a:latin typeface="Arial" pitchFamily="34" charset="0"/>
              <a:cs typeface="Arial" pitchFamily="34" charset="0"/>
            </a:endParaRPr>
          </a:p>
        </p:txBody>
      </p:sp>
    </p:spTree>
    <p:extLst>
      <p:ext uri="{BB962C8B-B14F-4D97-AF65-F5344CB8AC3E}">
        <p14:creationId xmlns:p14="http://schemas.microsoft.com/office/powerpoint/2010/main" val="1806607024"/>
      </p:ext>
    </p:extLst>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36478" y="1691083"/>
            <a:ext cx="5581934" cy="1631216"/>
          </a:xfrm>
          <a:prstGeom prst="rect">
            <a:avLst/>
          </a:prstGeom>
        </p:spPr>
        <p:txBody>
          <a:bodyPr wrap="square">
            <a:spAutoFit/>
          </a:bodyPr>
          <a:lstStyle/>
          <a:p>
            <a:pPr algn="just"/>
            <a:r>
              <a:rPr lang="es-MX" dirty="0" smtClean="0">
                <a:latin typeface="Arial" pitchFamily="34" charset="0"/>
                <a:cs typeface="Arial" pitchFamily="34" charset="0"/>
              </a:rPr>
              <a:t>-</a:t>
            </a:r>
            <a:r>
              <a:rPr lang="es-MX" sz="2000" dirty="0" smtClean="0">
                <a:latin typeface="Arial" pitchFamily="34" charset="0"/>
                <a:cs typeface="Arial" pitchFamily="34" charset="0"/>
              </a:rPr>
              <a:t>Apoyamos a nuestras comunidades Indígenas en su economía, tramitamos un permiso para que se instalaran vendiendo sus productos en la plaza principal del Municipio. (Comunidades Mixteca y Nahua)</a:t>
            </a:r>
            <a:endParaRPr lang="es-MX" sz="2000" dirty="0"/>
          </a:p>
        </p:txBody>
      </p:sp>
      <p:pic>
        <p:nvPicPr>
          <p:cNvPr id="2050" name="Picture 2" descr="C:\Users\patrimonio1\Documents\FOTOS GENERAL\EXPO MUJER 2014\DSCF2179.JPG"/>
          <p:cNvPicPr>
            <a:picLocks noChangeAspect="1" noChangeArrowheads="1"/>
          </p:cNvPicPr>
          <p:nvPr/>
        </p:nvPicPr>
        <p:blipFill>
          <a:blip r:embed="rId2" cstate="print"/>
          <a:srcRect l="43574" t="47127"/>
          <a:stretch>
            <a:fillRect/>
          </a:stretch>
        </p:blipFill>
        <p:spPr bwMode="auto">
          <a:xfrm>
            <a:off x="5718412" y="1607824"/>
            <a:ext cx="2499660" cy="2089346"/>
          </a:xfrm>
          <a:prstGeom prst="rect">
            <a:avLst/>
          </a:prstGeom>
          <a:noFill/>
        </p:spPr>
      </p:pic>
      <p:sp>
        <p:nvSpPr>
          <p:cNvPr id="5" name="CuadroTexto 1"/>
          <p:cNvSpPr txBox="1"/>
          <p:nvPr/>
        </p:nvSpPr>
        <p:spPr>
          <a:xfrm>
            <a:off x="308163" y="530606"/>
            <a:ext cx="8447965"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4" name="Rectángulo 3"/>
          <p:cNvSpPr/>
          <p:nvPr/>
        </p:nvSpPr>
        <p:spPr>
          <a:xfrm>
            <a:off x="136478" y="4228306"/>
            <a:ext cx="9007521" cy="1938992"/>
          </a:xfrm>
          <a:prstGeom prst="rect">
            <a:avLst/>
          </a:prstGeom>
        </p:spPr>
        <p:txBody>
          <a:bodyPr wrap="square">
            <a:spAutoFit/>
          </a:bodyPr>
          <a:lstStyle/>
          <a:p>
            <a:pPr algn="ctr"/>
            <a:r>
              <a:rPr lang="es-MX" sz="2000" u="sng" dirty="0" smtClean="0">
                <a:latin typeface="Arial" pitchFamily="34" charset="0"/>
                <a:cs typeface="Arial" pitchFamily="34" charset="0"/>
              </a:rPr>
              <a:t>PROYECTOS EN REVISIÓN</a:t>
            </a:r>
          </a:p>
          <a:p>
            <a:pPr algn="ctr"/>
            <a:endParaRPr lang="es-MX" sz="2000" u="sng" dirty="0" smtClean="0">
              <a:latin typeface="Arial" pitchFamily="34" charset="0"/>
              <a:cs typeface="Arial" pitchFamily="34" charset="0"/>
            </a:endParaRPr>
          </a:p>
          <a:p>
            <a:pPr algn="just"/>
            <a:r>
              <a:rPr lang="es-MX" sz="2000" dirty="0" smtClean="0">
                <a:latin typeface="Arial" pitchFamily="34" charset="0"/>
                <a:cs typeface="Arial" pitchFamily="34" charset="0"/>
              </a:rPr>
              <a:t>Proyecto </a:t>
            </a:r>
            <a:r>
              <a:rPr lang="es-MX" sz="2000" dirty="0">
                <a:latin typeface="Arial" pitchFamily="34" charset="0"/>
                <a:cs typeface="Arial" pitchFamily="34" charset="0"/>
              </a:rPr>
              <a:t>de Equidad de Género con la CDI (Comisión de los Derechos Indígenas)</a:t>
            </a:r>
          </a:p>
          <a:p>
            <a:pPr algn="just">
              <a:buFont typeface="Arial" pitchFamily="34" charset="0"/>
              <a:buChar char="•"/>
            </a:pPr>
            <a:r>
              <a:rPr lang="es-MX" sz="2000" dirty="0">
                <a:latin typeface="Arial" pitchFamily="34" charset="0"/>
                <a:cs typeface="Arial" pitchFamily="34" charset="0"/>
              </a:rPr>
              <a:t>Proyecto con el INMUJERES (Instituto Nacional de las Mujeres)</a:t>
            </a:r>
          </a:p>
          <a:p>
            <a:pPr algn="just">
              <a:buFont typeface="Arial" pitchFamily="34" charset="0"/>
              <a:buChar char="•"/>
            </a:pPr>
            <a:r>
              <a:rPr lang="es-MX" sz="2000" dirty="0">
                <a:latin typeface="Arial" pitchFamily="34" charset="0"/>
                <a:cs typeface="Arial" pitchFamily="34" charset="0"/>
              </a:rPr>
              <a:t>Proyecto con el ONUMUJERES</a:t>
            </a:r>
          </a:p>
        </p:txBody>
      </p:sp>
      <p:sp>
        <p:nvSpPr>
          <p:cNvPr id="9"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442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18365" y="1473957"/>
            <a:ext cx="7697336" cy="1569660"/>
          </a:xfrm>
          <a:prstGeom prst="rect">
            <a:avLst/>
          </a:prstGeom>
        </p:spPr>
        <p:txBody>
          <a:bodyPr wrap="square">
            <a:spAutoFit/>
          </a:bodyPr>
          <a:lstStyle/>
          <a:p>
            <a:pPr algn="just">
              <a:buFontTx/>
              <a:buChar char="-"/>
            </a:pPr>
            <a:r>
              <a:rPr lang="es-MX" sz="2400" dirty="0" smtClean="0">
                <a:latin typeface="Arial" pitchFamily="34" charset="0"/>
                <a:cs typeface="Arial" pitchFamily="34" charset="0"/>
              </a:rPr>
              <a:t>Contamos con el equipo PAIMEF (Abogada, Psicólogo y Trabajadora Social con recurso federal) apoyándonos a dar servicio, además de la abogada del Instituto y un Psicólogo que realiza su servicio social.</a:t>
            </a:r>
          </a:p>
        </p:txBody>
      </p:sp>
      <p:sp>
        <p:nvSpPr>
          <p:cNvPr id="4" name="3 Rectángulo"/>
          <p:cNvSpPr/>
          <p:nvPr/>
        </p:nvSpPr>
        <p:spPr>
          <a:xfrm>
            <a:off x="218365" y="3615397"/>
            <a:ext cx="5113291" cy="1938992"/>
          </a:xfrm>
          <a:prstGeom prst="rect">
            <a:avLst/>
          </a:prstGeom>
        </p:spPr>
        <p:txBody>
          <a:bodyPr wrap="square">
            <a:spAutoFit/>
          </a:bodyPr>
          <a:lstStyle/>
          <a:p>
            <a:pPr algn="just"/>
            <a:r>
              <a:rPr lang="es-MX" sz="2400" dirty="0" smtClean="0">
                <a:latin typeface="Arial" pitchFamily="34" charset="0"/>
                <a:cs typeface="Arial" pitchFamily="34" charset="0"/>
              </a:rPr>
              <a:t>-Con apoyo de la oficina de Concertación Social y las Delegaciones Municipales, nos dimos a la tarea de promover el Programa Jefas de Familia.</a:t>
            </a:r>
            <a:endParaRPr lang="es-MX" sz="2400" dirty="0"/>
          </a:p>
        </p:txBody>
      </p:sp>
      <p:pic>
        <p:nvPicPr>
          <p:cNvPr id="1026" name="Picture 2"/>
          <p:cNvPicPr>
            <a:picLocks noChangeAspect="1" noChangeArrowheads="1"/>
          </p:cNvPicPr>
          <p:nvPr/>
        </p:nvPicPr>
        <p:blipFill>
          <a:blip r:embed="rId2" cstate="print"/>
          <a:srcRect l="8104" b="9621"/>
          <a:stretch>
            <a:fillRect/>
          </a:stretch>
        </p:blipFill>
        <p:spPr bwMode="auto">
          <a:xfrm>
            <a:off x="5445458" y="3414489"/>
            <a:ext cx="3452882" cy="2576877"/>
          </a:xfrm>
          <a:prstGeom prst="rect">
            <a:avLst/>
          </a:prstGeom>
          <a:noFill/>
          <a:ln w="9525">
            <a:noFill/>
            <a:miter lim="800000"/>
            <a:headEnd/>
            <a:tailEnd/>
          </a:ln>
          <a:effectLst/>
        </p:spPr>
      </p:pic>
      <p:sp>
        <p:nvSpPr>
          <p:cNvPr id="5" name="CuadroTexto 1"/>
          <p:cNvSpPr txBox="1"/>
          <p:nvPr/>
        </p:nvSpPr>
        <p:spPr>
          <a:xfrm>
            <a:off x="326845" y="584775"/>
            <a:ext cx="8447965"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a:t>
            </a:r>
            <a:endParaRPr lang="en-US" sz="3200" b="1" i="1" dirty="0" smtClean="0">
              <a:solidFill>
                <a:srgbClr val="FFFF66"/>
              </a:solidFill>
              <a:latin typeface="Arial" panose="020B0604020202020204" pitchFamily="34" charset="0"/>
              <a:cs typeface="Arial" panose="020B0604020202020204" pitchFamily="34" charset="0"/>
            </a:endParaRP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450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77652" y="4652082"/>
            <a:ext cx="8261381" cy="1200329"/>
          </a:xfrm>
          <a:prstGeom prst="rect">
            <a:avLst/>
          </a:prstGeom>
        </p:spPr>
        <p:txBody>
          <a:bodyPr wrap="square">
            <a:spAutoFit/>
          </a:bodyPr>
          <a:lstStyle/>
          <a:p>
            <a:pPr algn="just">
              <a:buFontTx/>
              <a:buChar char="-"/>
            </a:pPr>
            <a:r>
              <a:rPr lang="es-MX" sz="2400" dirty="0" smtClean="0">
                <a:latin typeface="Arial" pitchFamily="34" charset="0"/>
                <a:cs typeface="Arial" pitchFamily="34" charset="0"/>
              </a:rPr>
              <a:t>Impartimos platicas de Desarrollo Humano a empleados de la Secretaría de Servicios Públicos en el Auditorio Municipal.</a:t>
            </a:r>
          </a:p>
        </p:txBody>
      </p:sp>
      <p:pic>
        <p:nvPicPr>
          <p:cNvPr id="1027" name="Picture 3" descr="C:\Users\patrimonio1\Documents\FOTOS GENERAL\CURSO A SERV. PÚBLICOS\DSCF2265.JPG"/>
          <p:cNvPicPr>
            <a:picLocks noChangeAspect="1" noChangeArrowheads="1"/>
          </p:cNvPicPr>
          <p:nvPr/>
        </p:nvPicPr>
        <p:blipFill>
          <a:blip r:embed="rId2" cstate="print"/>
          <a:srcRect/>
          <a:stretch>
            <a:fillRect/>
          </a:stretch>
        </p:blipFill>
        <p:spPr bwMode="auto">
          <a:xfrm>
            <a:off x="4299046" y="1733736"/>
            <a:ext cx="3634688" cy="2551190"/>
          </a:xfrm>
          <a:prstGeom prst="rect">
            <a:avLst/>
          </a:prstGeom>
          <a:noFill/>
        </p:spPr>
      </p:pic>
      <p:pic>
        <p:nvPicPr>
          <p:cNvPr id="4" name="Picture 2" descr="C:\Users\patrimonio1\Documents\FOTOS GENERAL\CURSO A SERV. PÚBLICOS\DSCF2096.JPG"/>
          <p:cNvPicPr>
            <a:picLocks noChangeAspect="1" noChangeArrowheads="1"/>
          </p:cNvPicPr>
          <p:nvPr/>
        </p:nvPicPr>
        <p:blipFill>
          <a:blip r:embed="rId3" cstate="print"/>
          <a:srcRect l="430" b="9482"/>
          <a:stretch>
            <a:fillRect/>
          </a:stretch>
        </p:blipFill>
        <p:spPr bwMode="auto">
          <a:xfrm>
            <a:off x="477672" y="1754208"/>
            <a:ext cx="3519243" cy="2510246"/>
          </a:xfrm>
          <a:prstGeom prst="rect">
            <a:avLst/>
          </a:prstGeom>
          <a:noFill/>
        </p:spPr>
      </p:pic>
      <p:sp>
        <p:nvSpPr>
          <p:cNvPr id="6" name="CuadroTexto 1"/>
          <p:cNvSpPr txBox="1"/>
          <p:nvPr/>
        </p:nvSpPr>
        <p:spPr>
          <a:xfrm>
            <a:off x="377652" y="502877"/>
            <a:ext cx="8447965"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a:t>
            </a:r>
            <a:endParaRPr lang="en-US" sz="3200" b="1" i="1" dirty="0" smtClean="0">
              <a:solidFill>
                <a:srgbClr val="FFFF66"/>
              </a:solidFill>
              <a:latin typeface="Arial" panose="020B0604020202020204" pitchFamily="34" charset="0"/>
              <a:cs typeface="Arial" panose="020B0604020202020204" pitchFamily="34" charset="0"/>
            </a:endParaRP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621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89171" y="2246908"/>
            <a:ext cx="6923314" cy="3046988"/>
          </a:xfrm>
          <a:prstGeom prst="rect">
            <a:avLst/>
          </a:prstGeom>
        </p:spPr>
        <p:txBody>
          <a:bodyPr wrap="square">
            <a:spAutoFit/>
          </a:bodyPr>
          <a:lstStyle/>
          <a:p>
            <a:pPr algn="just">
              <a:buFontTx/>
              <a:buChar char="-"/>
            </a:pPr>
            <a:r>
              <a:rPr lang="es-MX" sz="2400" dirty="0" smtClean="0">
                <a:latin typeface="Arial" pitchFamily="34" charset="0"/>
                <a:cs typeface="Arial" pitchFamily="34" charset="0"/>
              </a:rPr>
              <a:t>Modulo Estatal de Jefas de Familia</a:t>
            </a:r>
          </a:p>
          <a:p>
            <a:pPr algn="just">
              <a:buFontTx/>
              <a:buChar char="-"/>
            </a:pPr>
            <a:r>
              <a:rPr lang="es-MX" sz="2400" dirty="0" smtClean="0">
                <a:latin typeface="Arial" pitchFamily="34" charset="0"/>
                <a:cs typeface="Arial" pitchFamily="34" charset="0"/>
              </a:rPr>
              <a:t>Cursos de manejo para Mujeres</a:t>
            </a:r>
          </a:p>
          <a:p>
            <a:pPr algn="just">
              <a:buFontTx/>
              <a:buChar char="-"/>
            </a:pPr>
            <a:r>
              <a:rPr lang="es-MX" sz="2400" dirty="0" smtClean="0">
                <a:latin typeface="Arial" pitchFamily="34" charset="0"/>
                <a:cs typeface="Arial" pitchFamily="34" charset="0"/>
              </a:rPr>
              <a:t>Cursos de Autoempleo</a:t>
            </a:r>
          </a:p>
          <a:p>
            <a:pPr algn="just">
              <a:buFontTx/>
              <a:buChar char="-"/>
            </a:pPr>
            <a:r>
              <a:rPr lang="es-MX" sz="2400" dirty="0" smtClean="0">
                <a:latin typeface="Arial" pitchFamily="34" charset="0"/>
                <a:cs typeface="Arial" pitchFamily="34" charset="0"/>
              </a:rPr>
              <a:t>Platicas de prevención de la violencia</a:t>
            </a:r>
          </a:p>
          <a:p>
            <a:pPr algn="just">
              <a:buFontTx/>
              <a:buChar char="-"/>
            </a:pPr>
            <a:r>
              <a:rPr lang="es-MX" sz="2400" dirty="0" smtClean="0">
                <a:latin typeface="Arial" pitchFamily="34" charset="0"/>
                <a:cs typeface="Arial" pitchFamily="34" charset="0"/>
              </a:rPr>
              <a:t>Obsequios para representantes por el día de las madres</a:t>
            </a:r>
          </a:p>
          <a:p>
            <a:pPr algn="just">
              <a:buFontTx/>
              <a:buChar char="-"/>
            </a:pPr>
            <a:r>
              <a:rPr lang="es-MX" sz="2400" dirty="0" smtClean="0">
                <a:latin typeface="Arial" pitchFamily="34" charset="0"/>
                <a:cs typeface="Arial" pitchFamily="34" charset="0"/>
              </a:rPr>
              <a:t>Festejo del día de las madres de las comunidades indígenas </a:t>
            </a:r>
          </a:p>
        </p:txBody>
      </p:sp>
      <p:sp>
        <p:nvSpPr>
          <p:cNvPr id="4" name="8 Rectángulo"/>
          <p:cNvSpPr/>
          <p:nvPr/>
        </p:nvSpPr>
        <p:spPr>
          <a:xfrm>
            <a:off x="1410144" y="0"/>
            <a:ext cx="6333786"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 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5" name="CuadroTexto 1"/>
          <p:cNvSpPr txBox="1"/>
          <p:nvPr/>
        </p:nvSpPr>
        <p:spPr>
          <a:xfrm>
            <a:off x="326845" y="584775"/>
            <a:ext cx="8447965"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MUNICIPAL DE LAS MUJERES</a:t>
            </a:r>
            <a:endParaRPr lang="en-US" sz="3200" b="1" i="1" dirty="0" smtClean="0">
              <a:solidFill>
                <a:srgbClr val="FFFF66"/>
              </a:solidFill>
              <a:latin typeface="Arial" panose="020B0604020202020204" pitchFamily="34" charset="0"/>
              <a:cs typeface="Arial" panose="020B0604020202020204" pitchFamily="34" charset="0"/>
            </a:endParaRP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223744" y="6342337"/>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575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3892961"/>
            <a:ext cx="9144000" cy="3170099"/>
          </a:xfrm>
          <a:prstGeom prst="rect">
            <a:avLst/>
          </a:prstGeom>
          <a:noFill/>
        </p:spPr>
        <p:txBody>
          <a:bodyPr wrap="square" rtlCol="0">
            <a:spAutoFit/>
          </a:bodyPr>
          <a:lstStyle/>
          <a:p>
            <a:endParaRPr lang="es-MX" sz="2000" dirty="0" smtClean="0">
              <a:latin typeface="Arial" pitchFamily="34" charset="0"/>
              <a:cs typeface="Arial" pitchFamily="34" charset="0"/>
            </a:endParaRPr>
          </a:p>
          <a:p>
            <a:pPr algn="just"/>
            <a:r>
              <a:rPr lang="es-MX" sz="2400" dirty="0" smtClean="0">
                <a:latin typeface="Arial" pitchFamily="34" charset="0"/>
                <a:cs typeface="Arial" pitchFamily="34" charset="0"/>
              </a:rPr>
              <a:t> </a:t>
            </a:r>
            <a:r>
              <a:rPr lang="es-MX" sz="2400" dirty="0" smtClean="0">
                <a:latin typeface="Arial" pitchFamily="34" charset="0"/>
                <a:cs typeface="Arial" pitchFamily="34" charset="0"/>
              </a:rPr>
              <a:t>En Abril se </a:t>
            </a:r>
            <a:r>
              <a:rPr lang="es-MX" sz="2400" dirty="0" smtClean="0">
                <a:latin typeface="Arial" pitchFamily="34" charset="0"/>
                <a:cs typeface="Arial" pitchFamily="34" charset="0"/>
              </a:rPr>
              <a:t>llevo a cabo los juegos de Preparación de la Selección de Juárez en Futbol Soccer en la rama varonil y femenil, en la Unidad Deportiva “Benito Juárez”  donde se enfrentaron con equipos de Cadereyta, saliendo victoriosos, 2 equipos Varoniles y 1 equipo Femenil.</a:t>
            </a:r>
          </a:p>
          <a:p>
            <a:pPr algn="ctr"/>
            <a:endParaRPr lang="es-ES" sz="6000" b="1" i="1" dirty="0">
              <a:latin typeface="Arial" panose="020B0604020202020204" pitchFamily="34" charset="0"/>
              <a:cs typeface="Arial" panose="020B0604020202020204" pitchFamily="34" charset="0"/>
            </a:endParaRPr>
          </a:p>
        </p:txBody>
      </p:sp>
      <p:pic>
        <p:nvPicPr>
          <p:cNvPr id="5" name="4 Imagen" descr="IMG-20140429-WA0002.jpg"/>
          <p:cNvPicPr>
            <a:picLocks noChangeAspect="1"/>
          </p:cNvPicPr>
          <p:nvPr/>
        </p:nvPicPr>
        <p:blipFill>
          <a:blip r:embed="rId2" cstate="print"/>
          <a:stretch>
            <a:fillRect/>
          </a:stretch>
        </p:blipFill>
        <p:spPr>
          <a:xfrm>
            <a:off x="381000" y="1476376"/>
            <a:ext cx="4034246" cy="2619375"/>
          </a:xfrm>
          <a:prstGeom prst="rect">
            <a:avLst/>
          </a:prstGeom>
        </p:spPr>
      </p:pic>
      <p:pic>
        <p:nvPicPr>
          <p:cNvPr id="6" name="5 Imagen" descr="IMG-20140429-WA0008.jpg"/>
          <p:cNvPicPr>
            <a:picLocks noChangeAspect="1"/>
          </p:cNvPicPr>
          <p:nvPr/>
        </p:nvPicPr>
        <p:blipFill>
          <a:blip r:embed="rId3" cstate="print"/>
          <a:stretch>
            <a:fillRect/>
          </a:stretch>
        </p:blipFill>
        <p:spPr>
          <a:xfrm>
            <a:off x="4754880" y="1519101"/>
            <a:ext cx="3845923" cy="2600325"/>
          </a:xfrm>
          <a:prstGeom prst="rect">
            <a:avLst/>
          </a:prstGeom>
        </p:spPr>
      </p:pic>
      <p:sp>
        <p:nvSpPr>
          <p:cNvPr id="8"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549967"/>
      </p:ext>
    </p:extLst>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p:nvPr/>
        </p:nvSpPr>
        <p:spPr>
          <a:xfrm>
            <a:off x="0" y="4435614"/>
            <a:ext cx="9144000" cy="2308324"/>
          </a:xfrm>
          <a:prstGeom prst="rect">
            <a:avLst/>
          </a:prstGeom>
          <a:noFill/>
        </p:spPr>
        <p:txBody>
          <a:bodyPr wrap="square" rtlCol="0">
            <a:spAutoFit/>
          </a:bodyPr>
          <a:lstStyle/>
          <a:p>
            <a:pPr algn="just"/>
            <a:r>
              <a:rPr lang="es-MX" sz="2400" dirty="0" smtClean="0">
                <a:latin typeface="Arial" pitchFamily="34" charset="0"/>
                <a:cs typeface="Arial" pitchFamily="34" charset="0"/>
              </a:rPr>
              <a:t>Se llevaron a cabo Actividades Recreativas Y Acuáticas (Juegos De </a:t>
            </a:r>
            <a:r>
              <a:rPr lang="es-MX" sz="2400" dirty="0" err="1" smtClean="0">
                <a:latin typeface="Arial" pitchFamily="34" charset="0"/>
                <a:cs typeface="Arial" pitchFamily="34" charset="0"/>
              </a:rPr>
              <a:t>Twister</a:t>
            </a:r>
            <a:r>
              <a:rPr lang="es-MX" sz="2400" dirty="0" smtClean="0">
                <a:latin typeface="Arial" pitchFamily="34" charset="0"/>
                <a:cs typeface="Arial" pitchFamily="34" charset="0"/>
              </a:rPr>
              <a:t>, Aros, Cuerdas, Clases de Papiroflexia, </a:t>
            </a:r>
            <a:r>
              <a:rPr lang="es-MX" sz="2400" dirty="0" err="1" smtClean="0">
                <a:latin typeface="Arial" pitchFamily="34" charset="0"/>
                <a:cs typeface="Arial" pitchFamily="34" charset="0"/>
              </a:rPr>
              <a:t>Globoflexia</a:t>
            </a:r>
            <a:r>
              <a:rPr lang="es-MX" sz="2400" dirty="0" smtClean="0">
                <a:latin typeface="Arial" pitchFamily="34" charset="0"/>
                <a:cs typeface="Arial" pitchFamily="34" charset="0"/>
              </a:rPr>
              <a:t> y Figuras Con Plastilina)  en la Temporada Vacacional con los visitantes que acudieron en  el Magdalena</a:t>
            </a:r>
          </a:p>
          <a:p>
            <a:pPr algn="just"/>
            <a:r>
              <a:rPr lang="es-MX" sz="2400" dirty="0" smtClean="0">
                <a:latin typeface="Arial" pitchFamily="34" charset="0"/>
                <a:cs typeface="Arial" pitchFamily="34" charset="0"/>
              </a:rPr>
              <a:t> </a:t>
            </a:r>
          </a:p>
          <a:p>
            <a:pPr algn="just"/>
            <a:endParaRPr lang="es-ES" sz="2400" dirty="0">
              <a:cs typeface="Arial" panose="020B0604020202020204" pitchFamily="34" charset="0"/>
            </a:endParaRPr>
          </a:p>
        </p:txBody>
      </p:sp>
      <p:pic>
        <p:nvPicPr>
          <p:cNvPr id="6" name="5 Imagen" descr="NMFFFV.jpg"/>
          <p:cNvPicPr>
            <a:picLocks noChangeAspect="1"/>
          </p:cNvPicPr>
          <p:nvPr/>
        </p:nvPicPr>
        <p:blipFill>
          <a:blip r:embed="rId2" cstate="print"/>
          <a:srcRect b="42778"/>
          <a:stretch>
            <a:fillRect/>
          </a:stretch>
        </p:blipFill>
        <p:spPr>
          <a:xfrm>
            <a:off x="6060899" y="2254434"/>
            <a:ext cx="2887158" cy="2038348"/>
          </a:xfrm>
          <a:prstGeom prst="rect">
            <a:avLst/>
          </a:prstGeom>
        </p:spPr>
      </p:pic>
      <p:pic>
        <p:nvPicPr>
          <p:cNvPr id="7" name="6 Imagen" descr="NC NXC X.jpg"/>
          <p:cNvPicPr>
            <a:picLocks noChangeAspect="1"/>
          </p:cNvPicPr>
          <p:nvPr/>
        </p:nvPicPr>
        <p:blipFill>
          <a:blip r:embed="rId3" cstate="print"/>
          <a:stretch>
            <a:fillRect/>
          </a:stretch>
        </p:blipFill>
        <p:spPr>
          <a:xfrm>
            <a:off x="169816" y="2280557"/>
            <a:ext cx="2816135" cy="2014538"/>
          </a:xfrm>
          <a:prstGeom prst="rect">
            <a:avLst/>
          </a:prstGeom>
        </p:spPr>
      </p:pic>
      <p:pic>
        <p:nvPicPr>
          <p:cNvPr id="8" name="7 Imagen" descr="DSDFSDFSMD.jpg"/>
          <p:cNvPicPr>
            <a:picLocks noChangeAspect="1"/>
          </p:cNvPicPr>
          <p:nvPr/>
        </p:nvPicPr>
        <p:blipFill>
          <a:blip r:embed="rId4" cstate="print"/>
          <a:srcRect b="25128"/>
          <a:stretch>
            <a:fillRect/>
          </a:stretch>
        </p:blipFill>
        <p:spPr>
          <a:xfrm>
            <a:off x="2468879" y="1371600"/>
            <a:ext cx="4101737" cy="1925515"/>
          </a:xfrm>
          <a:prstGeom prst="rect">
            <a:avLst/>
          </a:prstGeom>
        </p:spPr>
      </p:pic>
      <p:sp>
        <p:nvSpPr>
          <p:cNvPr id="9" name="CuadroTexto 1"/>
          <p:cNvSpPr txBox="1"/>
          <p:nvPr/>
        </p:nvSpPr>
        <p:spPr>
          <a:xfrm>
            <a:off x="1751582" y="551328"/>
            <a:ext cx="5650906"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2"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044853"/>
      </p:ext>
    </p:extLst>
  </p:cSld>
  <p:clrMapOvr>
    <a:masterClrMapping/>
  </p:clrMapOvr>
  <p:transition spd="slow">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91898" y="1865150"/>
            <a:ext cx="9052102" cy="2554545"/>
          </a:xfrm>
          <a:prstGeom prst="rect">
            <a:avLst/>
          </a:prstGeom>
          <a:noFill/>
        </p:spPr>
        <p:txBody>
          <a:bodyPr wrap="square" rtlCol="0">
            <a:spAutoFit/>
          </a:bodyPr>
          <a:lstStyle/>
          <a:p>
            <a:pPr marL="4171950" lvl="8" indent="-514350"/>
            <a:endParaRPr lang="en-US" sz="2800" dirty="0" smtClean="0">
              <a:solidFill>
                <a:srgbClr val="0070C0"/>
              </a:solidFill>
              <a:latin typeface="Arial" panose="020B0604020202020204" pitchFamily="34" charset="0"/>
              <a:cs typeface="Arial" panose="020B0604020202020204" pitchFamily="34" charset="0"/>
            </a:endParaRPr>
          </a:p>
          <a:p>
            <a:pPr>
              <a:buFont typeface="Arial" pitchFamily="34" charset="0"/>
              <a:buChar char="•"/>
            </a:pPr>
            <a:r>
              <a:rPr lang="en-US" sz="2400" dirty="0" smtClean="0">
                <a:latin typeface="Arial" panose="020B0604020202020204" pitchFamily="34" charset="0"/>
                <a:cs typeface="Arial" panose="020B0604020202020204" pitchFamily="34" charset="0"/>
              </a:rPr>
              <a:t>Evento </a:t>
            </a:r>
            <a:r>
              <a:rPr lang="en-US" sz="2400" dirty="0" err="1" smtClean="0">
                <a:latin typeface="Arial" panose="020B0604020202020204" pitchFamily="34" charset="0"/>
                <a:cs typeface="Arial" panose="020B0604020202020204" pitchFamily="34" charset="0"/>
              </a:rPr>
              <a:t>Masivo</a:t>
            </a:r>
            <a:r>
              <a:rPr lang="en-US" sz="2400" dirty="0" smtClean="0">
                <a:latin typeface="Arial" panose="020B0604020202020204" pitchFamily="34" charset="0"/>
                <a:cs typeface="Arial" panose="020B0604020202020204" pitchFamily="34" charset="0"/>
              </a:rPr>
              <a:t> de </a:t>
            </a:r>
            <a:r>
              <a:rPr lang="en-US" sz="2400" dirty="0" err="1" smtClean="0">
                <a:latin typeface="Arial" panose="020B0604020202020204" pitchFamily="34" charset="0"/>
                <a:cs typeface="Arial" panose="020B0604020202020204" pitchFamily="34" charset="0"/>
              </a:rPr>
              <a:t>bailoterapia</a:t>
            </a:r>
            <a:endParaRPr lang="en-US" sz="2400" dirty="0" smtClean="0">
              <a:latin typeface="Arial" panose="020B0604020202020204" pitchFamily="34" charset="0"/>
              <a:cs typeface="Arial" panose="020B0604020202020204" pitchFamily="34" charset="0"/>
            </a:endParaRPr>
          </a:p>
          <a:p>
            <a:pPr>
              <a:buFont typeface="Arial" pitchFamily="34" charset="0"/>
              <a:buChar char="•"/>
            </a:pPr>
            <a:r>
              <a:rPr lang="en-US" sz="2400" dirty="0" err="1" smtClean="0">
                <a:latin typeface="Arial" panose="020B0604020202020204" pitchFamily="34" charset="0"/>
                <a:cs typeface="Arial" panose="020B0604020202020204" pitchFamily="34" charset="0"/>
              </a:rPr>
              <a:t>Premiacion</a:t>
            </a:r>
            <a:r>
              <a:rPr lang="en-US" sz="2400" dirty="0" smtClean="0">
                <a:latin typeface="Arial" panose="020B0604020202020204" pitchFamily="34" charset="0"/>
                <a:cs typeface="Arial" panose="020B0604020202020204" pitchFamily="34" charset="0"/>
              </a:rPr>
              <a:t> de la </a:t>
            </a:r>
            <a:r>
              <a:rPr lang="en-US" sz="2400" dirty="0" err="1" smtClean="0">
                <a:latin typeface="Arial" panose="020B0604020202020204" pitchFamily="34" charset="0"/>
                <a:cs typeface="Arial" panose="020B0604020202020204" pitchFamily="34" charset="0"/>
              </a:rPr>
              <a:t>liga</a:t>
            </a:r>
            <a:r>
              <a:rPr lang="en-US" sz="2400" dirty="0" smtClean="0">
                <a:latin typeface="Arial" panose="020B0604020202020204" pitchFamily="34" charset="0"/>
                <a:cs typeface="Arial" panose="020B0604020202020204" pitchFamily="34" charset="0"/>
              </a:rPr>
              <a:t> de </a:t>
            </a:r>
            <a:r>
              <a:rPr lang="en-US" sz="2400" dirty="0" err="1" smtClean="0">
                <a:latin typeface="Arial" panose="020B0604020202020204" pitchFamily="34" charset="0"/>
                <a:cs typeface="Arial" panose="020B0604020202020204" pitchFamily="34" charset="0"/>
              </a:rPr>
              <a:t>futbol</a:t>
            </a:r>
            <a:r>
              <a:rPr lang="en-US" sz="2400" dirty="0" smtClean="0">
                <a:latin typeface="Arial" panose="020B0604020202020204" pitchFamily="34" charset="0"/>
                <a:cs typeface="Arial" panose="020B0604020202020204" pitchFamily="34" charset="0"/>
              </a:rPr>
              <a:t> 7 </a:t>
            </a:r>
            <a:r>
              <a:rPr lang="en-US" sz="2400" dirty="0" err="1" smtClean="0">
                <a:latin typeface="Arial" panose="020B0604020202020204" pitchFamily="34" charset="0"/>
                <a:cs typeface="Arial" panose="020B0604020202020204" pitchFamily="34" charset="0"/>
              </a:rPr>
              <a:t>infantil</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sabatina</a:t>
            </a:r>
            <a:endParaRPr lang="en-US" sz="2400" dirty="0" smtClean="0">
              <a:latin typeface="Arial" panose="020B0604020202020204" pitchFamily="34" charset="0"/>
              <a:cs typeface="Arial" panose="020B0604020202020204" pitchFamily="34" charset="0"/>
            </a:endParaRPr>
          </a:p>
          <a:p>
            <a:pPr>
              <a:buFont typeface="Arial" pitchFamily="34" charset="0"/>
              <a:buChar char="•"/>
            </a:pPr>
            <a:r>
              <a:rPr lang="en-US" sz="2400" dirty="0" err="1" smtClean="0">
                <a:latin typeface="Arial" panose="020B0604020202020204" pitchFamily="34" charset="0"/>
                <a:cs typeface="Arial" panose="020B0604020202020204" pitchFamily="34" charset="0"/>
              </a:rPr>
              <a:t>Premiacion</a:t>
            </a:r>
            <a:r>
              <a:rPr lang="en-US" sz="2400" dirty="0" smtClean="0">
                <a:latin typeface="Arial" panose="020B0604020202020204" pitchFamily="34" charset="0"/>
                <a:cs typeface="Arial" panose="020B0604020202020204" pitchFamily="34" charset="0"/>
              </a:rPr>
              <a:t> de la </a:t>
            </a:r>
            <a:r>
              <a:rPr lang="en-US" sz="2400" dirty="0" err="1" smtClean="0">
                <a:latin typeface="Arial" panose="020B0604020202020204" pitchFamily="34" charset="0"/>
                <a:cs typeface="Arial" panose="020B0604020202020204" pitchFamily="34" charset="0"/>
              </a:rPr>
              <a:t>liga</a:t>
            </a:r>
            <a:r>
              <a:rPr lang="en-US" sz="2400" dirty="0" smtClean="0">
                <a:latin typeface="Arial" panose="020B0604020202020204" pitchFamily="34" charset="0"/>
                <a:cs typeface="Arial" panose="020B0604020202020204" pitchFamily="34" charset="0"/>
              </a:rPr>
              <a:t> de </a:t>
            </a:r>
            <a:r>
              <a:rPr lang="en-US" sz="2400" dirty="0" err="1" smtClean="0">
                <a:latin typeface="Arial" panose="020B0604020202020204" pitchFamily="34" charset="0"/>
                <a:cs typeface="Arial" panose="020B0604020202020204" pitchFamily="34" charset="0"/>
              </a:rPr>
              <a:t>futbol</a:t>
            </a:r>
            <a:r>
              <a:rPr lang="en-US" sz="2400" dirty="0" smtClean="0">
                <a:latin typeface="Arial" panose="020B0604020202020204" pitchFamily="34" charset="0"/>
                <a:cs typeface="Arial" panose="020B0604020202020204" pitchFamily="34" charset="0"/>
              </a:rPr>
              <a:t> 7 </a:t>
            </a:r>
            <a:r>
              <a:rPr lang="en-US" sz="2400" dirty="0" err="1" smtClean="0">
                <a:latin typeface="Arial" panose="020B0604020202020204" pitchFamily="34" charset="0"/>
                <a:cs typeface="Arial" panose="020B0604020202020204" pitchFamily="34" charset="0"/>
              </a:rPr>
              <a:t>femenil</a:t>
            </a:r>
            <a:endParaRPr lang="en-US" sz="2400" dirty="0" smtClean="0">
              <a:latin typeface="Arial" panose="020B0604020202020204" pitchFamily="34" charset="0"/>
              <a:cs typeface="Arial" panose="020B0604020202020204" pitchFamily="34" charset="0"/>
            </a:endParaRPr>
          </a:p>
          <a:p>
            <a:pPr algn="ctr"/>
            <a:endParaRPr lang="es-ES" sz="6000" b="1" i="1" dirty="0">
              <a:latin typeface="Arial" panose="020B0604020202020204" pitchFamily="34" charset="0"/>
              <a:cs typeface="Arial" panose="020B0604020202020204" pitchFamily="34" charset="0"/>
            </a:endParaRPr>
          </a:p>
        </p:txBody>
      </p:sp>
      <p:sp>
        <p:nvSpPr>
          <p:cNvPr id="5" name="CuadroTexto 1"/>
          <p:cNvSpPr txBox="1"/>
          <p:nvPr/>
        </p:nvSpPr>
        <p:spPr>
          <a:xfrm>
            <a:off x="1737846" y="492312"/>
            <a:ext cx="5651484"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DEPORTES </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2287855" y="630407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8" name="7 Rectángulo"/>
          <p:cNvSpPr/>
          <p:nvPr/>
        </p:nvSpPr>
        <p:spPr>
          <a:xfrm>
            <a:off x="1609531" y="0"/>
            <a:ext cx="6219972"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044853"/>
      </p:ext>
    </p:extLst>
  </p:cSld>
  <p:clrMapOvr>
    <a:masterClrMapping/>
  </p:clrMapOvr>
  <p:transition spd="slow">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61703" y="0"/>
            <a:ext cx="8112034" cy="369332"/>
          </a:xfrm>
          <a:prstGeom prst="rect">
            <a:avLst/>
          </a:prstGeom>
        </p:spPr>
        <p:txBody>
          <a:bodyPr wrap="square">
            <a:spAutoFit/>
          </a:bodyPr>
          <a:lstStyle/>
          <a:p>
            <a:pPr algn="ctr"/>
            <a:r>
              <a:rPr lang="es-ES" b="1" dirty="0" smtClean="0">
                <a:solidFill>
                  <a:schemeClr val="accent4">
                    <a:lumMod val="60000"/>
                    <a:lumOff val="40000"/>
                  </a:schemeClr>
                </a:solidFill>
              </a:rPr>
              <a:t> </a:t>
            </a:r>
            <a:endParaRPr lang="es-MX" b="1" dirty="0">
              <a:solidFill>
                <a:schemeClr val="accent4">
                  <a:lumMod val="60000"/>
                  <a:lumOff val="40000"/>
                </a:schemeClr>
              </a:solidFill>
            </a:endParaRPr>
          </a:p>
        </p:txBody>
      </p:sp>
      <p:sp>
        <p:nvSpPr>
          <p:cNvPr id="6" name="5 Rectángulo"/>
          <p:cNvSpPr/>
          <p:nvPr/>
        </p:nvSpPr>
        <p:spPr>
          <a:xfrm>
            <a:off x="0" y="4406764"/>
            <a:ext cx="8948057" cy="1200329"/>
          </a:xfrm>
          <a:prstGeom prst="rect">
            <a:avLst/>
          </a:prstGeom>
        </p:spPr>
        <p:txBody>
          <a:bodyPr wrap="square">
            <a:spAutoFit/>
          </a:bodyPr>
          <a:lstStyle/>
          <a:p>
            <a:pPr algn="just">
              <a:buNone/>
            </a:pPr>
            <a:r>
              <a:rPr lang="es-ES" sz="2400" dirty="0" smtClean="0">
                <a:latin typeface="Arial" pitchFamily="34" charset="0"/>
                <a:cs typeface="Arial" pitchFamily="34" charset="0"/>
              </a:rPr>
              <a:t>En Abril se </a:t>
            </a:r>
            <a:r>
              <a:rPr lang="es-ES" sz="2400" dirty="0" smtClean="0">
                <a:latin typeface="Arial" pitchFamily="34" charset="0"/>
                <a:cs typeface="Arial" pitchFamily="34" charset="0"/>
              </a:rPr>
              <a:t>formaron </a:t>
            </a:r>
            <a:r>
              <a:rPr lang="es-ES" sz="2400" b="1" dirty="0" smtClean="0">
                <a:latin typeface="Arial" pitchFamily="34" charset="0"/>
                <a:cs typeface="Arial" pitchFamily="34" charset="0"/>
              </a:rPr>
              <a:t>10 Comités </a:t>
            </a:r>
            <a:r>
              <a:rPr lang="es-ES" sz="2400" dirty="0" smtClean="0">
                <a:latin typeface="Arial" pitchFamily="34" charset="0"/>
                <a:cs typeface="Arial" pitchFamily="34" charset="0"/>
              </a:rPr>
              <a:t>integrados por un total de 75 personas. (Cabe mencionar que se visitaron diversas colonias en varias ocasión sin tener respuesta de la ciudadanía).</a:t>
            </a:r>
          </a:p>
        </p:txBody>
      </p:sp>
      <p:pic>
        <p:nvPicPr>
          <p:cNvPr id="1026" name="Picture 2" descr="C:\Users\user\Desktop\INFORME DEL MES DE ABRIL\DSCF2210.JPG"/>
          <p:cNvPicPr>
            <a:picLocks noChangeAspect="1" noChangeArrowheads="1"/>
          </p:cNvPicPr>
          <p:nvPr/>
        </p:nvPicPr>
        <p:blipFill>
          <a:blip r:embed="rId2" cstate="print"/>
          <a:srcRect/>
          <a:stretch>
            <a:fillRect/>
          </a:stretch>
        </p:blipFill>
        <p:spPr bwMode="auto">
          <a:xfrm>
            <a:off x="875212" y="1641022"/>
            <a:ext cx="3561804" cy="2656658"/>
          </a:xfrm>
          <a:prstGeom prst="rect">
            <a:avLst/>
          </a:prstGeom>
          <a:noFill/>
        </p:spPr>
      </p:pic>
      <p:pic>
        <p:nvPicPr>
          <p:cNvPr id="1027" name="Picture 3" descr="C:\Users\user\Desktop\INFORME DEL MES DE ABRIL\DSCF2070.JPG"/>
          <p:cNvPicPr>
            <a:picLocks noChangeAspect="1" noChangeArrowheads="1"/>
          </p:cNvPicPr>
          <p:nvPr/>
        </p:nvPicPr>
        <p:blipFill>
          <a:blip r:embed="rId3" cstate="print"/>
          <a:srcRect/>
          <a:stretch>
            <a:fillRect/>
          </a:stretch>
        </p:blipFill>
        <p:spPr bwMode="auto">
          <a:xfrm>
            <a:off x="4467502" y="1619795"/>
            <a:ext cx="3579223" cy="2648495"/>
          </a:xfrm>
          <a:prstGeom prst="rect">
            <a:avLst/>
          </a:prstGeom>
          <a:noFill/>
        </p:spPr>
      </p:pic>
      <p:sp>
        <p:nvSpPr>
          <p:cNvPr id="7" name="CuadroTexto 3"/>
          <p:cNvSpPr txBox="1"/>
          <p:nvPr/>
        </p:nvSpPr>
        <p:spPr>
          <a:xfrm>
            <a:off x="986206" y="515577"/>
            <a:ext cx="7406643"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ACCIÓN COMUNITARIA</a:t>
            </a:r>
            <a:endParaRPr lang="es-ES" sz="30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549967"/>
      </p:ext>
    </p:extLst>
  </p:cSld>
  <p:clrMapOvr>
    <a:masterClrMapping/>
  </p:clrMapOvr>
  <p:transition spd="slow">
    <p:pull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09006" y="1598271"/>
            <a:ext cx="8934994" cy="4524315"/>
          </a:xfrm>
          <a:prstGeom prst="rect">
            <a:avLst/>
          </a:prstGeom>
        </p:spPr>
        <p:txBody>
          <a:bodyPr wrap="square">
            <a:spAutoFit/>
          </a:bodyPr>
          <a:lstStyle/>
          <a:p>
            <a:pPr marL="114300" indent="0">
              <a:buNone/>
            </a:pPr>
            <a:r>
              <a:rPr lang="es-ES" sz="2000" dirty="0" smtClean="0">
                <a:latin typeface="Arial" pitchFamily="34" charset="0"/>
                <a:cs typeface="Arial" pitchFamily="34" charset="0"/>
              </a:rPr>
              <a:t>COLONIAS EN LAS QUE SE ATENDIERON LAS PETICIONES:</a:t>
            </a:r>
          </a:p>
          <a:p>
            <a:pPr marL="114300" indent="0">
              <a:buNone/>
            </a:pPr>
            <a:endParaRPr lang="es-ES" sz="2000" b="1" dirty="0" smtClean="0">
              <a:latin typeface="Arial" pitchFamily="34" charset="0"/>
              <a:cs typeface="Arial" pitchFamily="34" charset="0"/>
            </a:endParaRPr>
          </a:p>
          <a:p>
            <a:pPr marL="114300" indent="0">
              <a:buNone/>
            </a:pPr>
            <a:endParaRPr lang="es-ES" sz="2000" b="1" dirty="0" smtClean="0">
              <a:latin typeface="Arial" pitchFamily="34" charset="0"/>
              <a:cs typeface="Arial" pitchFamily="34" charset="0"/>
            </a:endParaRPr>
          </a:p>
          <a:p>
            <a:r>
              <a:rPr lang="es-ES" sz="2000" dirty="0" smtClean="0">
                <a:latin typeface="Arial" pitchFamily="34" charset="0"/>
                <a:cs typeface="Arial" pitchFamily="34" charset="0"/>
              </a:rPr>
              <a:t>- HACIENDA REAL </a:t>
            </a:r>
          </a:p>
          <a:p>
            <a:r>
              <a:rPr lang="es-ES" sz="2000" dirty="0" smtClean="0">
                <a:latin typeface="Arial" pitchFamily="34" charset="0"/>
                <a:cs typeface="Arial" pitchFamily="34" charset="0"/>
              </a:rPr>
              <a:t>- LOS ENCINOS </a:t>
            </a:r>
          </a:p>
          <a:p>
            <a:r>
              <a:rPr lang="es-ES" sz="2000" dirty="0" smtClean="0">
                <a:latin typeface="Arial" pitchFamily="34" charset="0"/>
                <a:cs typeface="Arial" pitchFamily="34" charset="0"/>
              </a:rPr>
              <a:t>- LA TRINIDAD 2° SECTOR </a:t>
            </a:r>
          </a:p>
          <a:p>
            <a:r>
              <a:rPr lang="es-ES" sz="2000" dirty="0" smtClean="0">
                <a:latin typeface="Arial" pitchFamily="34" charset="0"/>
                <a:cs typeface="Arial" pitchFamily="34" charset="0"/>
              </a:rPr>
              <a:t>- FRACC. LOS HUERTOS</a:t>
            </a:r>
          </a:p>
          <a:p>
            <a:r>
              <a:rPr lang="es-ES" sz="2000" dirty="0" smtClean="0">
                <a:latin typeface="Arial" pitchFamily="34" charset="0"/>
                <a:cs typeface="Arial" pitchFamily="34" charset="0"/>
              </a:rPr>
              <a:t>- PORTAL DE JUAREZ  </a:t>
            </a:r>
          </a:p>
          <a:p>
            <a:pPr>
              <a:buFontTx/>
              <a:buChar char="-"/>
            </a:pPr>
            <a:r>
              <a:rPr lang="es-ES" sz="2000" dirty="0" smtClean="0">
                <a:latin typeface="Arial" pitchFamily="34" charset="0"/>
                <a:cs typeface="Arial" pitchFamily="34" charset="0"/>
              </a:rPr>
              <a:t> VISTAS DEL RIO </a:t>
            </a:r>
          </a:p>
          <a:p>
            <a:pPr>
              <a:buFontTx/>
              <a:buChar char="-"/>
            </a:pPr>
            <a:r>
              <a:rPr lang="es-ES" sz="2000" dirty="0" smtClean="0">
                <a:latin typeface="Arial" pitchFamily="34" charset="0"/>
                <a:cs typeface="Arial" pitchFamily="34" charset="0"/>
              </a:rPr>
              <a:t> VALLE SUR </a:t>
            </a:r>
          </a:p>
          <a:p>
            <a:r>
              <a:rPr lang="es-ES" sz="2000" dirty="0" smtClean="0">
                <a:latin typeface="Arial" pitchFamily="34" charset="0"/>
                <a:cs typeface="Arial" pitchFamily="34" charset="0"/>
              </a:rPr>
              <a:t>                                                     </a:t>
            </a:r>
          </a:p>
          <a:p>
            <a:pPr marL="114300" indent="0">
              <a:buNone/>
            </a:pPr>
            <a:r>
              <a:rPr lang="es-ES" sz="2000" dirty="0" smtClean="0">
                <a:latin typeface="Arial" pitchFamily="34" charset="0"/>
                <a:cs typeface="Arial" pitchFamily="34" charset="0"/>
              </a:rPr>
              <a:t>                                                                                                               </a:t>
            </a:r>
            <a:r>
              <a:rPr lang="es-ES" sz="2000" b="1" dirty="0" smtClean="0">
                <a:latin typeface="Arial" pitchFamily="34" charset="0"/>
                <a:cs typeface="Arial" pitchFamily="34" charset="0"/>
              </a:rPr>
              <a:t>            </a:t>
            </a:r>
            <a:r>
              <a:rPr lang="es-ES" sz="2400" dirty="0" smtClean="0">
                <a:latin typeface="Arial" pitchFamily="34" charset="0"/>
                <a:cs typeface="Arial" pitchFamily="34" charset="0"/>
              </a:rPr>
              <a:t>De las colonias antes señaladas un 100% de las peticiones fueron atendidos y gestionados para su seguimiento</a:t>
            </a:r>
            <a:r>
              <a:rPr lang="es-ES" sz="2000" dirty="0" smtClean="0">
                <a:latin typeface="Arial" pitchFamily="34" charset="0"/>
                <a:cs typeface="Arial" pitchFamily="34" charset="0"/>
              </a:rPr>
              <a:t>.  </a:t>
            </a:r>
          </a:p>
        </p:txBody>
      </p:sp>
      <p:pic>
        <p:nvPicPr>
          <p:cNvPr id="2050" name="Picture 2" descr="C:\Users\user\Desktop\INFORME DEL MES DE ABRIL\DSCF2101.JPG"/>
          <p:cNvPicPr>
            <a:picLocks noChangeAspect="1" noChangeArrowheads="1"/>
          </p:cNvPicPr>
          <p:nvPr/>
        </p:nvPicPr>
        <p:blipFill>
          <a:blip r:embed="rId2" cstate="print"/>
          <a:srcRect/>
          <a:stretch>
            <a:fillRect/>
          </a:stretch>
        </p:blipFill>
        <p:spPr bwMode="auto">
          <a:xfrm>
            <a:off x="3802751" y="2359478"/>
            <a:ext cx="4374604" cy="2460715"/>
          </a:xfrm>
          <a:prstGeom prst="rect">
            <a:avLst/>
          </a:prstGeom>
          <a:noFill/>
        </p:spPr>
      </p:pic>
      <p:sp>
        <p:nvSpPr>
          <p:cNvPr id="8" name="CuadroTexto 3"/>
          <p:cNvSpPr txBox="1"/>
          <p:nvPr/>
        </p:nvSpPr>
        <p:spPr>
          <a:xfrm>
            <a:off x="986206" y="529024"/>
            <a:ext cx="7406643"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ACCIÓN COMUNITARIA</a:t>
            </a:r>
            <a:endParaRPr lang="es-ES" sz="3000"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549967"/>
      </p:ext>
    </p:extLst>
  </p:cSld>
  <p:clrMapOvr>
    <a:masterClrMapping/>
  </p:clrMapOvr>
  <p:transition spd="slow">
    <p:pull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INFORME DEL MES DE ABRIL\Nueva carpeta\DSCF2611.JPG"/>
          <p:cNvPicPr>
            <a:picLocks noChangeAspect="1" noChangeArrowheads="1"/>
          </p:cNvPicPr>
          <p:nvPr/>
        </p:nvPicPr>
        <p:blipFill>
          <a:blip r:embed="rId2" cstate="print"/>
          <a:srcRect/>
          <a:stretch>
            <a:fillRect/>
          </a:stretch>
        </p:blipFill>
        <p:spPr bwMode="auto">
          <a:xfrm>
            <a:off x="213364" y="1471205"/>
            <a:ext cx="2699654" cy="2172747"/>
          </a:xfrm>
          <a:prstGeom prst="rect">
            <a:avLst/>
          </a:prstGeom>
          <a:noFill/>
        </p:spPr>
      </p:pic>
      <p:pic>
        <p:nvPicPr>
          <p:cNvPr id="1028" name="Picture 4" descr="C:\Users\user\Desktop\INFORME DEL MES DE ABRIL\Nueva carpeta\DSCF2634.JPG"/>
          <p:cNvPicPr>
            <a:picLocks noChangeAspect="1" noChangeArrowheads="1"/>
          </p:cNvPicPr>
          <p:nvPr/>
        </p:nvPicPr>
        <p:blipFill>
          <a:blip r:embed="rId3" cstate="print"/>
          <a:srcRect/>
          <a:stretch>
            <a:fillRect/>
          </a:stretch>
        </p:blipFill>
        <p:spPr bwMode="auto">
          <a:xfrm>
            <a:off x="2978334" y="1471205"/>
            <a:ext cx="2821573" cy="2167851"/>
          </a:xfrm>
          <a:prstGeom prst="rect">
            <a:avLst/>
          </a:prstGeom>
          <a:noFill/>
        </p:spPr>
      </p:pic>
      <p:pic>
        <p:nvPicPr>
          <p:cNvPr id="1029" name="Picture 5" descr="C:\Users\user\Desktop\INFORME DEL MES DE ABRIL\Nueva carpeta\DSCF2609.JPG"/>
          <p:cNvPicPr>
            <a:picLocks noChangeAspect="1" noChangeArrowheads="1"/>
          </p:cNvPicPr>
          <p:nvPr/>
        </p:nvPicPr>
        <p:blipFill>
          <a:blip r:embed="rId4" cstate="print"/>
          <a:srcRect/>
          <a:stretch>
            <a:fillRect/>
          </a:stretch>
        </p:blipFill>
        <p:spPr bwMode="auto">
          <a:xfrm>
            <a:off x="5865223" y="1458141"/>
            <a:ext cx="2246809" cy="2185811"/>
          </a:xfrm>
          <a:prstGeom prst="rect">
            <a:avLst/>
          </a:prstGeom>
          <a:noFill/>
        </p:spPr>
      </p:pic>
      <p:sp>
        <p:nvSpPr>
          <p:cNvPr id="9" name="CuadroTexto 3"/>
          <p:cNvSpPr txBox="1"/>
          <p:nvPr/>
        </p:nvSpPr>
        <p:spPr>
          <a:xfrm>
            <a:off x="986206" y="515577"/>
            <a:ext cx="7406643"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ACCIÓN COMUNITARIA</a:t>
            </a:r>
            <a:endParaRPr lang="es-ES" sz="30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10"/>
          <p:cNvSpPr txBox="1"/>
          <p:nvPr/>
        </p:nvSpPr>
        <p:spPr>
          <a:xfrm>
            <a:off x="80977" y="3639056"/>
            <a:ext cx="9158557" cy="3323987"/>
          </a:xfrm>
          <a:prstGeom prst="rect">
            <a:avLst/>
          </a:prstGeom>
          <a:noFill/>
        </p:spPr>
        <p:txBody>
          <a:bodyPr wrap="square" rtlCol="0">
            <a:spAutoFit/>
          </a:bodyPr>
          <a:lstStyle/>
          <a:p>
            <a:r>
              <a:rPr lang="es-ES" sz="2400" dirty="0" smtClean="0">
                <a:latin typeface="Arial" panose="020B0604020202020204" pitchFamily="34" charset="0"/>
                <a:cs typeface="Arial" panose="020B0604020202020204" pitchFamily="34" charset="0"/>
              </a:rPr>
              <a:t>Se repartieron </a:t>
            </a:r>
            <a:r>
              <a:rPr lang="es-ES" sz="2400" b="1" dirty="0" smtClean="0">
                <a:latin typeface="Arial" panose="020B0604020202020204" pitchFamily="34" charset="0"/>
                <a:cs typeface="Arial" panose="020B0604020202020204" pitchFamily="34" charset="0"/>
              </a:rPr>
              <a:t>Revistas Municipales</a:t>
            </a:r>
            <a:r>
              <a:rPr lang="es-ES" sz="2400" dirty="0" smtClean="0">
                <a:latin typeface="Arial" panose="020B0604020202020204" pitchFamily="34" charset="0"/>
                <a:cs typeface="Arial" panose="020B0604020202020204" pitchFamily="34" charset="0"/>
              </a:rPr>
              <a:t> en las siguientes colonias</a:t>
            </a:r>
            <a:r>
              <a:rPr lang="es-ES" sz="2400" dirty="0" smtClean="0">
                <a:latin typeface="Arial" panose="020B0604020202020204" pitchFamily="34" charset="0"/>
                <a:cs typeface="Arial" panose="020B0604020202020204" pitchFamily="34" charset="0"/>
              </a:rPr>
              <a:t>:</a:t>
            </a:r>
            <a:endParaRPr lang="es-ES" sz="2400" dirty="0" smtClean="0">
              <a:latin typeface="Arial" panose="020B0604020202020204" pitchFamily="34" charset="0"/>
              <a:cs typeface="Arial" panose="020B0604020202020204" pitchFamily="34" charset="0"/>
            </a:endParaRPr>
          </a:p>
          <a:p>
            <a:pPr>
              <a:buFont typeface="Arial" pitchFamily="34" charset="0"/>
              <a:buChar char="•"/>
            </a:pPr>
            <a:r>
              <a:rPr lang="es-ES" sz="2400" dirty="0" smtClean="0">
                <a:latin typeface="Arial" panose="020B0604020202020204" pitchFamily="34" charset="0"/>
                <a:cs typeface="Arial" panose="020B0604020202020204" pitchFamily="34" charset="0"/>
              </a:rPr>
              <a:t> Punta Esmeralda</a:t>
            </a:r>
          </a:p>
          <a:p>
            <a:pPr>
              <a:buFont typeface="Arial" pitchFamily="34" charset="0"/>
              <a:buChar char="•"/>
            </a:pPr>
            <a:r>
              <a:rPr lang="es-ES" sz="2400" dirty="0" smtClean="0">
                <a:latin typeface="Arial" panose="020B0604020202020204" pitchFamily="34" charset="0"/>
                <a:cs typeface="Arial" panose="020B0604020202020204" pitchFamily="34" charset="0"/>
              </a:rPr>
              <a:t> Esmeralda Sur</a:t>
            </a:r>
          </a:p>
          <a:p>
            <a:pPr>
              <a:buFont typeface="Arial" pitchFamily="34" charset="0"/>
              <a:buChar char="•"/>
            </a:pPr>
            <a:r>
              <a:rPr lang="es-ES" sz="2400" dirty="0" smtClean="0">
                <a:latin typeface="Arial" panose="020B0604020202020204" pitchFamily="34" charset="0"/>
                <a:cs typeface="Arial" panose="020B0604020202020204" pitchFamily="34" charset="0"/>
              </a:rPr>
              <a:t> Ex Hacienda el Rosario</a:t>
            </a:r>
          </a:p>
          <a:p>
            <a:pPr>
              <a:buFont typeface="Arial" pitchFamily="34" charset="0"/>
              <a:buChar char="•"/>
            </a:pPr>
            <a:r>
              <a:rPr lang="es-ES" sz="2400" dirty="0" smtClean="0">
                <a:latin typeface="Arial" panose="020B0604020202020204" pitchFamily="34" charset="0"/>
                <a:cs typeface="Arial" panose="020B0604020202020204" pitchFamily="34" charset="0"/>
              </a:rPr>
              <a:t> Monte Verde</a:t>
            </a:r>
          </a:p>
          <a:p>
            <a:pPr>
              <a:buFont typeface="Arial" pitchFamily="34" charset="0"/>
              <a:buChar char="•"/>
            </a:pPr>
            <a:r>
              <a:rPr lang="es-ES" sz="2400" dirty="0" smtClean="0">
                <a:latin typeface="Arial" panose="020B0604020202020204" pitchFamily="34" charset="0"/>
                <a:cs typeface="Arial" panose="020B0604020202020204" pitchFamily="34" charset="0"/>
              </a:rPr>
              <a:t> Valle Sur</a:t>
            </a:r>
          </a:p>
          <a:p>
            <a:pPr>
              <a:buFont typeface="Arial" pitchFamily="34" charset="0"/>
              <a:buChar char="•"/>
            </a:pPr>
            <a:r>
              <a:rPr lang="es-ES" sz="2400" dirty="0" smtClean="0">
                <a:latin typeface="Arial" panose="020B0604020202020204" pitchFamily="34" charset="0"/>
                <a:cs typeface="Arial" panose="020B0604020202020204" pitchFamily="34" charset="0"/>
              </a:rPr>
              <a:t> Valle del Virrey</a:t>
            </a:r>
          </a:p>
          <a:p>
            <a:endParaRPr lang="es-ES" dirty="0" smtClean="0">
              <a:latin typeface="Arial" panose="020B0604020202020204" pitchFamily="34" charset="0"/>
              <a:cs typeface="Arial" panose="020B0604020202020204" pitchFamily="34" charset="0"/>
            </a:endParaRPr>
          </a:p>
          <a:p>
            <a:pPr algn="ctr"/>
            <a:r>
              <a:rPr lang="es-ES" sz="2400" dirty="0" smtClean="0">
                <a:latin typeface="Arial" panose="020B0604020202020204" pitchFamily="34" charset="0"/>
                <a:cs typeface="Arial" panose="020B0604020202020204" pitchFamily="34" charset="0"/>
              </a:rPr>
              <a:t>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549967"/>
      </p:ext>
    </p:extLst>
  </p:cSld>
  <p:clrMapOvr>
    <a:masterClrMapping/>
  </p:clrMapOvr>
  <p:transition spd="slow">
    <p:pull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45268" y="4330393"/>
            <a:ext cx="8170986" cy="1200329"/>
          </a:xfrm>
          <a:prstGeom prst="rect">
            <a:avLst/>
          </a:prstGeom>
          <a:noFill/>
        </p:spPr>
        <p:txBody>
          <a:bodyPr wrap="square" rtlCol="0">
            <a:spAutoFit/>
          </a:bodyPr>
          <a:lstStyle/>
          <a:p>
            <a:pPr algn="just"/>
            <a:r>
              <a:rPr lang="es-MX" sz="2400" dirty="0">
                <a:latin typeface="Arial" pitchFamily="34" charset="0"/>
                <a:cs typeface="Arial" pitchFamily="34" charset="0"/>
              </a:rPr>
              <a:t>S</a:t>
            </a:r>
            <a:r>
              <a:rPr lang="es-MX" sz="2400" dirty="0" smtClean="0">
                <a:latin typeface="Arial" pitchFamily="34" charset="0"/>
                <a:cs typeface="Arial" pitchFamily="34" charset="0"/>
              </a:rPr>
              <a:t>e realizo </a:t>
            </a:r>
            <a:r>
              <a:rPr lang="es-MX" sz="2400" dirty="0" smtClean="0">
                <a:latin typeface="Arial" pitchFamily="34" charset="0"/>
                <a:cs typeface="Arial" pitchFamily="34" charset="0"/>
              </a:rPr>
              <a:t>reunión </a:t>
            </a:r>
            <a:r>
              <a:rPr lang="es-MX" sz="2400" dirty="0">
                <a:latin typeface="Arial" pitchFamily="34" charset="0"/>
                <a:cs typeface="Arial" pitchFamily="34" charset="0"/>
              </a:rPr>
              <a:t>con jóvenes de la colonia Hacienda Real </a:t>
            </a:r>
            <a:r>
              <a:rPr lang="es-MX" sz="2400" dirty="0" smtClean="0">
                <a:latin typeface="Arial" pitchFamily="34" charset="0"/>
                <a:cs typeface="Arial" pitchFamily="34" charset="0"/>
              </a:rPr>
              <a:t>esto con el objetivo de </a:t>
            </a:r>
            <a:r>
              <a:rPr lang="es-MX" sz="2400" dirty="0" smtClean="0">
                <a:latin typeface="Arial" pitchFamily="34" charset="0"/>
                <a:cs typeface="Arial" pitchFamily="34" charset="0"/>
              </a:rPr>
              <a:t>nombrar</a:t>
            </a:r>
            <a:r>
              <a:rPr lang="es-MX" sz="2400" dirty="0" smtClean="0">
                <a:latin typeface="Arial" pitchFamily="34" charset="0"/>
                <a:cs typeface="Arial" pitchFamily="34" charset="0"/>
              </a:rPr>
              <a:t> </a:t>
            </a:r>
            <a:r>
              <a:rPr lang="es-MX" sz="2400" dirty="0" smtClean="0">
                <a:latin typeface="Arial" pitchFamily="34" charset="0"/>
                <a:cs typeface="Arial" pitchFamily="34" charset="0"/>
              </a:rPr>
              <a:t>representantes juveniles.</a:t>
            </a:r>
            <a:endParaRPr lang="es-MX" sz="2400" dirty="0">
              <a:latin typeface="Arial" pitchFamily="34" charset="0"/>
              <a:cs typeface="Arial" pitchFamily="34" charset="0"/>
            </a:endParaRPr>
          </a:p>
        </p:txBody>
      </p:sp>
      <p:sp>
        <p:nvSpPr>
          <p:cNvPr id="3" name="2 CuadroTexto"/>
          <p:cNvSpPr txBox="1"/>
          <p:nvPr/>
        </p:nvSpPr>
        <p:spPr>
          <a:xfrm>
            <a:off x="93259" y="2294824"/>
            <a:ext cx="8967549" cy="830997"/>
          </a:xfrm>
          <a:prstGeom prst="rect">
            <a:avLst/>
          </a:prstGeom>
          <a:noFill/>
        </p:spPr>
        <p:txBody>
          <a:bodyPr wrap="square" rtlCol="0">
            <a:spAutoFit/>
          </a:bodyPr>
          <a:lstStyle/>
          <a:p>
            <a:endParaRPr lang="es-MX" sz="2400" dirty="0">
              <a:cs typeface="Arial" pitchFamily="34" charset="0"/>
            </a:endParaRPr>
          </a:p>
          <a:p>
            <a:endParaRPr lang="es-MX" sz="2400" dirty="0"/>
          </a:p>
        </p:txBody>
      </p:sp>
      <p:pic>
        <p:nvPicPr>
          <p:cNvPr id="6146" name="Picture 2" descr="F:\FOTOS INFORME\VISITA A COL. HDA. REAL\CAM00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1852245"/>
            <a:ext cx="3998872" cy="224936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FOTOS INFORME\VISITA A COL. HDA. REAL\CAM0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994" y="1892773"/>
            <a:ext cx="3811303" cy="22273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1"/>
          <p:cNvSpPr txBox="1"/>
          <p:nvPr/>
        </p:nvSpPr>
        <p:spPr>
          <a:xfrm>
            <a:off x="1578585" y="438522"/>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356502" y="6308485"/>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Tree>
    <p:extLst>
      <p:ext uri="{BB962C8B-B14F-4D97-AF65-F5344CB8AC3E}">
        <p14:creationId xmlns:p14="http://schemas.microsoft.com/office/powerpoint/2010/main" val="2411809174"/>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74766" y="1698172"/>
            <a:ext cx="7720148" cy="2769989"/>
          </a:xfrm>
          <a:prstGeom prst="rect">
            <a:avLst/>
          </a:prstGeom>
        </p:spPr>
        <p:txBody>
          <a:bodyPr wrap="square">
            <a:spAutoFit/>
          </a:bodyPr>
          <a:lstStyle/>
          <a:p>
            <a:r>
              <a:rPr lang="es-MX" sz="2900" b="1" dirty="0" smtClean="0">
                <a:latin typeface="Arial" pitchFamily="34" charset="0"/>
                <a:cs typeface="Arial" pitchFamily="34" charset="0"/>
              </a:rPr>
              <a:t>Compromiso 1: </a:t>
            </a:r>
            <a:r>
              <a:rPr lang="es-MX" sz="2800" dirty="0" smtClean="0">
                <a:latin typeface="Arial" pitchFamily="34" charset="0"/>
                <a:cs typeface="Arial" pitchFamily="34" charset="0"/>
              </a:rPr>
              <a:t>20 Comités de Acción  </a:t>
            </a:r>
          </a:p>
          <a:p>
            <a:pPr>
              <a:buNone/>
            </a:pPr>
            <a:r>
              <a:rPr lang="es-MX" sz="2800" dirty="0" smtClean="0">
                <a:latin typeface="Arial" pitchFamily="34" charset="0"/>
                <a:cs typeface="Arial" pitchFamily="34" charset="0"/>
              </a:rPr>
              <a:t>                            Comunitaria.</a:t>
            </a:r>
          </a:p>
          <a:p>
            <a:pPr>
              <a:buNone/>
            </a:pPr>
            <a:endParaRPr lang="es-MX" sz="2900" dirty="0" smtClean="0">
              <a:latin typeface="Arial" pitchFamily="34" charset="0"/>
              <a:cs typeface="Arial" pitchFamily="34" charset="0"/>
            </a:endParaRPr>
          </a:p>
          <a:p>
            <a:r>
              <a:rPr lang="es-MX" sz="2900" b="1" dirty="0" smtClean="0">
                <a:latin typeface="Arial" pitchFamily="34" charset="0"/>
                <a:cs typeface="Arial" pitchFamily="34" charset="0"/>
              </a:rPr>
              <a:t>Compromiso 2</a:t>
            </a:r>
            <a:r>
              <a:rPr lang="es-MX" sz="2800" b="1" dirty="0" smtClean="0">
                <a:latin typeface="Arial" pitchFamily="34" charset="0"/>
                <a:cs typeface="Arial" pitchFamily="34" charset="0"/>
              </a:rPr>
              <a:t>: </a:t>
            </a:r>
            <a:r>
              <a:rPr lang="es-MX" sz="2800" dirty="0" smtClean="0">
                <a:latin typeface="Arial" pitchFamily="34" charset="0"/>
                <a:cs typeface="Arial" pitchFamily="34" charset="0"/>
              </a:rPr>
              <a:t>Canalización y reporte de                      </a:t>
            </a:r>
          </a:p>
          <a:p>
            <a:r>
              <a:rPr lang="es-MX" sz="2800" dirty="0" smtClean="0">
                <a:latin typeface="Arial" pitchFamily="34" charset="0"/>
                <a:cs typeface="Arial" pitchFamily="34" charset="0"/>
              </a:rPr>
              <a:t>                            los ciudadanos.</a:t>
            </a:r>
          </a:p>
          <a:p>
            <a:endParaRPr lang="es-MX" sz="2900" dirty="0" smtClean="0">
              <a:latin typeface="Arial" pitchFamily="34" charset="0"/>
              <a:cs typeface="Arial" pitchFamily="34" charset="0"/>
            </a:endParaRPr>
          </a:p>
        </p:txBody>
      </p:sp>
      <p:sp>
        <p:nvSpPr>
          <p:cNvPr id="7" name="CuadroTexto 1"/>
          <p:cNvSpPr txBox="1"/>
          <p:nvPr/>
        </p:nvSpPr>
        <p:spPr>
          <a:xfrm>
            <a:off x="631502" y="510988"/>
            <a:ext cx="7891071" cy="1077218"/>
          </a:xfrm>
          <a:prstGeom prst="rect">
            <a:avLst/>
          </a:prstGeom>
          <a:noFill/>
        </p:spPr>
        <p:txBody>
          <a:bodyPr wrap="squar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ACCIÓN COMUNITARIA</a:t>
            </a:r>
          </a:p>
          <a:p>
            <a:pPr algn="ctr"/>
            <a:r>
              <a:rPr lang="en-US" sz="3200" b="1" i="1" dirty="0" smtClean="0">
                <a:solidFill>
                  <a:srgbClr val="FFFF66"/>
                </a:solidFill>
                <a:latin typeface="Arial" panose="020B0604020202020204" pitchFamily="34" charset="0"/>
                <a:cs typeface="Arial" panose="020B0604020202020204" pitchFamily="34" charset="0"/>
              </a:rPr>
              <a:t> </a:t>
            </a:r>
            <a:endParaRPr lang="es-ES" sz="3200" b="1" i="1" dirty="0">
              <a:solidFill>
                <a:srgbClr val="FFFF66"/>
              </a:solidFill>
              <a:latin typeface="Arial" panose="020B0604020202020204" pitchFamily="34" charset="0"/>
              <a:cs typeface="Arial" panose="020B0604020202020204" pitchFamily="34" charset="0"/>
            </a:endParaRPr>
          </a:p>
        </p:txBody>
      </p:sp>
      <p:sp>
        <p:nvSpPr>
          <p:cNvPr id="5" name="4 Rectángulo"/>
          <p:cNvSpPr/>
          <p:nvPr/>
        </p:nvSpPr>
        <p:spPr>
          <a:xfrm>
            <a:off x="1467051" y="0"/>
            <a:ext cx="6219972"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46943" y="632943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549967"/>
      </p:ext>
    </p:extLst>
  </p:cSld>
  <p:clrMapOvr>
    <a:masterClrMapping/>
  </p:clrMapOvr>
  <p:transition spd="slow">
    <p:pull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455136" y="551329"/>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12" name="11 CuadroTexto"/>
          <p:cNvSpPr txBox="1"/>
          <p:nvPr/>
        </p:nvSpPr>
        <p:spPr>
          <a:xfrm>
            <a:off x="286717" y="4004718"/>
            <a:ext cx="8490858" cy="3908762"/>
          </a:xfrm>
          <a:prstGeom prst="rect">
            <a:avLst/>
          </a:prstGeom>
          <a:noFill/>
        </p:spPr>
        <p:txBody>
          <a:bodyPr wrap="square" rtlCol="0">
            <a:spAutoFit/>
          </a:bodyPr>
          <a:lstStyle/>
          <a:p>
            <a:pPr algn="just"/>
            <a:r>
              <a:rPr lang="es-ES" sz="2000" dirty="0" smtClean="0">
                <a:latin typeface="Arial" panose="020B0604020202020204" pitchFamily="34" charset="0"/>
                <a:cs typeface="Arial" panose="020B0604020202020204" pitchFamily="34" charset="0"/>
              </a:rPr>
              <a:t>En </a:t>
            </a:r>
            <a:r>
              <a:rPr lang="es-ES" sz="2000" dirty="0">
                <a:latin typeface="Arial" panose="020B0604020202020204" pitchFamily="34" charset="0"/>
                <a:cs typeface="Arial" panose="020B0604020202020204" pitchFamily="34" charset="0"/>
              </a:rPr>
              <a:t>el programa del </a:t>
            </a:r>
            <a:r>
              <a:rPr lang="es-ES" sz="2000" b="1" dirty="0">
                <a:latin typeface="Arial" panose="020B0604020202020204" pitchFamily="34" charset="0"/>
                <a:cs typeface="Arial" panose="020B0604020202020204" pitchFamily="34" charset="0"/>
              </a:rPr>
              <a:t>C</a:t>
            </a:r>
            <a:r>
              <a:rPr lang="es-ES" sz="2000" b="1" dirty="0" smtClean="0">
                <a:latin typeface="Arial" panose="020B0604020202020204" pitchFamily="34" charset="0"/>
                <a:cs typeface="Arial" panose="020B0604020202020204" pitchFamily="34" charset="0"/>
              </a:rPr>
              <a:t>ontrol </a:t>
            </a:r>
            <a:r>
              <a:rPr lang="es-ES" sz="2000" b="1" dirty="0">
                <a:latin typeface="Arial" panose="020B0604020202020204" pitchFamily="34" charset="0"/>
                <a:cs typeface="Arial" panose="020B0604020202020204" pitchFamily="34" charset="0"/>
              </a:rPr>
              <a:t>C</a:t>
            </a:r>
            <a:r>
              <a:rPr lang="es-ES" sz="2000" b="1" dirty="0" smtClean="0">
                <a:latin typeface="Arial" panose="020B0604020202020204" pitchFamily="34" charset="0"/>
                <a:cs typeface="Arial" panose="020B0604020202020204" pitchFamily="34" charset="0"/>
              </a:rPr>
              <a:t>anino </a:t>
            </a:r>
            <a:r>
              <a:rPr lang="es-ES" sz="2000" dirty="0">
                <a:latin typeface="Arial" panose="020B0604020202020204" pitchFamily="34" charset="0"/>
                <a:cs typeface="Arial" panose="020B0604020202020204" pitchFamily="34" charset="0"/>
              </a:rPr>
              <a:t>establecemos una estrategia de prevención y acción donde la recolección del can es solo de forma inminente o cuando se involucra la seguridad de las personas</a:t>
            </a:r>
            <a:r>
              <a:rPr lang="es-ES" sz="2000" dirty="0" smtClean="0">
                <a:latin typeface="Arial" panose="020B0604020202020204" pitchFamily="34" charset="0"/>
                <a:cs typeface="Arial" panose="020B0604020202020204" pitchFamily="34" charset="0"/>
              </a:rPr>
              <a:t>. </a:t>
            </a:r>
            <a:r>
              <a:rPr lang="es-MX" sz="2000" dirty="0" smtClean="0">
                <a:latin typeface="Arial" pitchFamily="34" charset="0"/>
                <a:cs typeface="Arial" pitchFamily="34" charset="0"/>
              </a:rPr>
              <a:t>Se realizo el recorrido </a:t>
            </a:r>
            <a:r>
              <a:rPr lang="es-MX" sz="2000" dirty="0">
                <a:latin typeface="Arial" pitchFamily="34" charset="0"/>
                <a:cs typeface="Arial" pitchFamily="34" charset="0"/>
              </a:rPr>
              <a:t>de control canino en </a:t>
            </a:r>
            <a:r>
              <a:rPr lang="es-MX" sz="2000" dirty="0" smtClean="0">
                <a:latin typeface="Arial" pitchFamily="34" charset="0"/>
                <a:cs typeface="Arial" pitchFamily="34" charset="0"/>
              </a:rPr>
              <a:t>colonias</a:t>
            </a:r>
            <a:r>
              <a:rPr lang="es-MX" sz="2000" dirty="0" smtClean="0">
                <a:latin typeface="Arial" pitchFamily="34" charset="0"/>
                <a:cs typeface="Arial" pitchFamily="34" charset="0"/>
              </a:rPr>
              <a:t> y se atendieron los </a:t>
            </a:r>
            <a:r>
              <a:rPr lang="es-MX" sz="2000" dirty="0">
                <a:latin typeface="Arial" pitchFamily="34" charset="0"/>
                <a:cs typeface="Arial" pitchFamily="34" charset="0"/>
              </a:rPr>
              <a:t>R</a:t>
            </a:r>
            <a:r>
              <a:rPr lang="es-MX" sz="2000" dirty="0" smtClean="0">
                <a:latin typeface="Arial" pitchFamily="34" charset="0"/>
                <a:cs typeface="Arial" pitchFamily="34" charset="0"/>
              </a:rPr>
              <a:t>eportes Ciudadanos.</a:t>
            </a:r>
            <a:endParaRPr lang="es-MX" sz="2000" dirty="0">
              <a:latin typeface="Arial" pitchFamily="34" charset="0"/>
              <a:cs typeface="Arial" pitchFamily="34" charset="0"/>
            </a:endParaRPr>
          </a:p>
          <a:p>
            <a:pPr algn="just"/>
            <a:endParaRPr lang="es-MX" sz="2000" dirty="0" smtClean="0">
              <a:latin typeface="Arial" pitchFamily="34" charset="0"/>
              <a:cs typeface="Arial" pitchFamily="34" charset="0"/>
            </a:endParaRPr>
          </a:p>
          <a:p>
            <a:pPr algn="just"/>
            <a:endParaRPr lang="es-MX" sz="2400" dirty="0" smtClean="0">
              <a:latin typeface="Arial" pitchFamily="34" charset="0"/>
              <a:cs typeface="Arial" pitchFamily="34" charset="0"/>
            </a:endParaRPr>
          </a:p>
          <a:p>
            <a:pPr algn="just"/>
            <a:endParaRPr lang="es-MX" sz="2400" dirty="0" smtClean="0">
              <a:latin typeface="Arial" pitchFamily="34" charset="0"/>
              <a:cs typeface="Arial" pitchFamily="34" charset="0"/>
            </a:endParaRPr>
          </a:p>
          <a:p>
            <a:endParaRPr lang="es-MX" sz="2000" dirty="0" smtClean="0">
              <a:latin typeface="Arial" pitchFamily="34" charset="0"/>
              <a:cs typeface="Arial" pitchFamily="34" charset="0"/>
            </a:endParaRPr>
          </a:p>
          <a:p>
            <a:endParaRPr lang="es-MX" sz="2000" dirty="0" smtClean="0">
              <a:latin typeface="Arial" pitchFamily="34" charset="0"/>
              <a:cs typeface="Arial" pitchFamily="34" charset="0"/>
            </a:endParaRPr>
          </a:p>
          <a:p>
            <a:endParaRPr lang="es-MX" sz="2000" dirty="0" smtClean="0">
              <a:latin typeface="Arial" pitchFamily="34" charset="0"/>
              <a:cs typeface="Arial" pitchFamily="34" charset="0"/>
            </a:endParaRPr>
          </a:p>
          <a:p>
            <a:r>
              <a:rPr lang="es-MX" sz="2000" dirty="0" smtClean="0">
                <a:latin typeface="Arial" pitchFamily="34" charset="0"/>
                <a:cs typeface="Arial" pitchFamily="34" charset="0"/>
              </a:rPr>
              <a:t> </a:t>
            </a:r>
            <a:endParaRPr lang="es-MX" sz="2000" dirty="0">
              <a:latin typeface="Arial" pitchFamily="34" charset="0"/>
              <a:cs typeface="Arial" pitchFamily="34" charset="0"/>
            </a:endParaRPr>
          </a:p>
        </p:txBody>
      </p:sp>
      <p:pic>
        <p:nvPicPr>
          <p:cNvPr id="13" name="Picture 1" descr="C:\Users\SSJL305\Documents\FOTOS CONTROL CANINO\FOTOS FUMIGACION\DSCF68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677" y="1446712"/>
            <a:ext cx="3211142" cy="2144755"/>
          </a:xfrm>
          <a:prstGeom prst="rect">
            <a:avLst/>
          </a:prstGeom>
          <a:noFill/>
          <a:extLst>
            <a:ext uri="{909E8E84-426E-40DD-AFC4-6F175D3DCCD1}">
              <a14:hiddenFill xmlns:a14="http://schemas.microsoft.com/office/drawing/2010/main">
                <a:solidFill>
                  <a:srgbClr val="FFFFFF"/>
                </a:solidFill>
              </a14:hiddenFill>
            </a:ext>
          </a:extLst>
        </p:spPr>
      </p:pic>
      <p:pic>
        <p:nvPicPr>
          <p:cNvPr id="14" name="13 Imagen" descr="C:\Users\SSJL305\Documents\Fumigacion planteles\DSCF349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7717" y="1483970"/>
            <a:ext cx="3456604" cy="2107498"/>
          </a:xfrm>
          <a:prstGeom prst="rect">
            <a:avLst/>
          </a:prstGeom>
          <a:noFill/>
          <a:ln>
            <a:noFill/>
          </a:ln>
        </p:spPr>
      </p:pic>
    </p:spTree>
    <p:extLst>
      <p:ext uri="{BB962C8B-B14F-4D97-AF65-F5344CB8AC3E}">
        <p14:creationId xmlns:p14="http://schemas.microsoft.com/office/powerpoint/2010/main" val="2027576862"/>
      </p:ext>
    </p:extLst>
  </p:cSld>
  <p:clrMapOvr>
    <a:masterClrMapping/>
  </p:clrMapOvr>
  <p:transition spd="slow">
    <p:zoom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JL305\Desktop\marzo\DSCF2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307" y="1747414"/>
            <a:ext cx="3604013" cy="217056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2956" y="4300173"/>
            <a:ext cx="7739349" cy="1323439"/>
          </a:xfrm>
          <a:prstGeom prst="rect">
            <a:avLst/>
          </a:prstGeom>
        </p:spPr>
        <p:txBody>
          <a:bodyPr wrap="square">
            <a:spAutoFit/>
          </a:bodyPr>
          <a:lstStyle/>
          <a:p>
            <a:pPr algn="just"/>
            <a:r>
              <a:rPr lang="es-MX" sz="2000" dirty="0">
                <a:latin typeface="Arial" pitchFamily="34" charset="0"/>
                <a:cs typeface="Arial" pitchFamily="34" charset="0"/>
              </a:rPr>
              <a:t>Se realizo </a:t>
            </a:r>
            <a:r>
              <a:rPr lang="es-MX" sz="2000" b="1" dirty="0">
                <a:latin typeface="Arial" pitchFamily="34" charset="0"/>
                <a:cs typeface="Arial" pitchFamily="34" charset="0"/>
              </a:rPr>
              <a:t>Promoción de Salud </a:t>
            </a:r>
            <a:r>
              <a:rPr lang="es-MX" sz="2000" dirty="0">
                <a:latin typeface="Arial" pitchFamily="34" charset="0"/>
                <a:cs typeface="Arial" pitchFamily="34" charset="0"/>
              </a:rPr>
              <a:t>(</a:t>
            </a:r>
            <a:r>
              <a:rPr lang="es-MX" sz="2000" dirty="0" err="1">
                <a:latin typeface="Arial" pitchFamily="34" charset="0"/>
                <a:cs typeface="Arial" pitchFamily="34" charset="0"/>
              </a:rPr>
              <a:t>Abatización</a:t>
            </a:r>
            <a:r>
              <a:rPr lang="es-MX" sz="2000" dirty="0">
                <a:latin typeface="Arial" pitchFamily="34" charset="0"/>
                <a:cs typeface="Arial" pitchFamily="34" charset="0"/>
              </a:rPr>
              <a:t>) en  </a:t>
            </a:r>
            <a:r>
              <a:rPr lang="es-MX" sz="2000" dirty="0" smtClean="0">
                <a:latin typeface="Arial" pitchFamily="34" charset="0"/>
                <a:cs typeface="Arial" pitchFamily="34" charset="0"/>
              </a:rPr>
              <a:t>diversas</a:t>
            </a:r>
            <a:r>
              <a:rPr lang="es-MX" sz="2000" dirty="0" smtClean="0">
                <a:latin typeface="Arial" pitchFamily="34" charset="0"/>
                <a:cs typeface="Arial" pitchFamily="34" charset="0"/>
              </a:rPr>
              <a:t> </a:t>
            </a:r>
            <a:r>
              <a:rPr lang="es-MX" sz="2000" dirty="0" smtClean="0">
                <a:latin typeface="Arial" pitchFamily="34" charset="0"/>
                <a:cs typeface="Arial" pitchFamily="34" charset="0"/>
              </a:rPr>
              <a:t>colonias,</a:t>
            </a:r>
            <a:r>
              <a:rPr lang="es-ES" sz="2000" dirty="0" smtClean="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las cuales se encargan de cubrir todos los </a:t>
            </a:r>
            <a:r>
              <a:rPr lang="es-ES" sz="2000" dirty="0" err="1">
                <a:latin typeface="Arial" panose="020B0604020202020204" pitchFamily="34" charset="0"/>
                <a:cs typeface="Arial" panose="020B0604020202020204" pitchFamily="34" charset="0"/>
              </a:rPr>
              <a:t>ageb´s</a:t>
            </a:r>
            <a:r>
              <a:rPr lang="es-ES" sz="2000" dirty="0">
                <a:latin typeface="Arial" panose="020B0604020202020204" pitchFamily="34" charset="0"/>
                <a:cs typeface="Arial" panose="020B0604020202020204" pitchFamily="34" charset="0"/>
              </a:rPr>
              <a:t> (área </a:t>
            </a:r>
            <a:r>
              <a:rPr lang="es-ES" sz="2000" dirty="0" err="1">
                <a:latin typeface="Arial" panose="020B0604020202020204" pitchFamily="34" charset="0"/>
                <a:cs typeface="Arial" panose="020B0604020202020204" pitchFamily="34" charset="0"/>
              </a:rPr>
              <a:t>geoestadística</a:t>
            </a:r>
            <a:r>
              <a:rPr lang="es-ES" sz="2000" dirty="0">
                <a:latin typeface="Arial" panose="020B0604020202020204" pitchFamily="34" charset="0"/>
                <a:cs typeface="Arial" panose="020B0604020202020204" pitchFamily="34" charset="0"/>
              </a:rPr>
              <a:t> básica) en los que está dividido el municipio, </a:t>
            </a:r>
            <a:r>
              <a:rPr lang="es-ES" sz="2000" dirty="0" smtClean="0">
                <a:latin typeface="Arial" panose="020B0604020202020204" pitchFamily="34" charset="0"/>
                <a:cs typeface="Arial" panose="020B0604020202020204" pitchFamily="34" charset="0"/>
              </a:rPr>
              <a:t>cumpliendo </a:t>
            </a:r>
            <a:r>
              <a:rPr lang="es-ES" sz="2000" dirty="0">
                <a:latin typeface="Arial" panose="020B0604020202020204" pitchFamily="34" charset="0"/>
                <a:cs typeface="Arial" panose="020B0604020202020204" pitchFamily="34" charset="0"/>
              </a:rPr>
              <a:t>así con la eliminación de la </a:t>
            </a:r>
            <a:r>
              <a:rPr lang="es-ES" sz="2000" dirty="0" smtClean="0">
                <a:latin typeface="Arial" panose="020B0604020202020204" pitchFamily="34" charset="0"/>
                <a:cs typeface="Arial" panose="020B0604020202020204" pitchFamily="34" charset="0"/>
              </a:rPr>
              <a:t>larva.</a:t>
            </a:r>
            <a:endParaRPr lang="es-MX" sz="2000" dirty="0">
              <a:latin typeface="Arial" pitchFamily="34" charset="0"/>
              <a:cs typeface="Arial" pitchFamily="34" charset="0"/>
            </a:endParaRPr>
          </a:p>
        </p:txBody>
      </p:sp>
      <p:sp>
        <p:nvSpPr>
          <p:cNvPr id="12" name="CuadroTexto 3"/>
          <p:cNvSpPr txBox="1"/>
          <p:nvPr/>
        </p:nvSpPr>
        <p:spPr>
          <a:xfrm>
            <a:off x="2455136" y="551329"/>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13"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4"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pic>
        <p:nvPicPr>
          <p:cNvPr id="1027" name="Picture 3" descr="C:\Users\SSJL305\Documents\ABATIZACION\IMG_00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146" y="1747414"/>
            <a:ext cx="3401240" cy="217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485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C:\Users\SSJL305\Documents\FOTOS CONTROL CANINO\FOTOS FUMIGACION\DSCF64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144" y="1809479"/>
            <a:ext cx="3325580" cy="20928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SJL305\Documents\FOTOS CONTROL CANINO\FOTOS FUMIGACION\DSCF6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6912" y="1803111"/>
            <a:ext cx="3589806" cy="209918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08817" y="4276337"/>
            <a:ext cx="7907628" cy="1631216"/>
          </a:xfrm>
          <a:prstGeom prst="rect">
            <a:avLst/>
          </a:prstGeom>
          <a:noFill/>
        </p:spPr>
        <p:txBody>
          <a:bodyPr wrap="square" rtlCol="0">
            <a:spAutoFit/>
          </a:bodyPr>
          <a:lstStyle/>
          <a:p>
            <a:pPr algn="just"/>
            <a:r>
              <a:rPr lang="es-MX" sz="2000" dirty="0">
                <a:latin typeface="Arial" pitchFamily="34" charset="0"/>
                <a:cs typeface="Arial" pitchFamily="34" charset="0"/>
              </a:rPr>
              <a:t>Se Realizo </a:t>
            </a:r>
            <a:r>
              <a:rPr lang="es-MX" sz="2000" b="1" dirty="0">
                <a:latin typeface="Arial" pitchFamily="34" charset="0"/>
                <a:cs typeface="Arial" pitchFamily="34" charset="0"/>
              </a:rPr>
              <a:t>Fumigación a cielo Abierto </a:t>
            </a:r>
            <a:r>
              <a:rPr lang="es-MX" sz="2000" dirty="0">
                <a:latin typeface="Arial" pitchFamily="34" charset="0"/>
                <a:cs typeface="Arial" pitchFamily="34" charset="0"/>
              </a:rPr>
              <a:t>en </a:t>
            </a:r>
            <a:r>
              <a:rPr lang="es-MX" sz="2000" dirty="0" smtClean="0">
                <a:latin typeface="Arial" pitchFamily="34" charset="0"/>
                <a:cs typeface="Arial" pitchFamily="34" charset="0"/>
              </a:rPr>
              <a:t>28 colonias, a través de sectores, esto con el fin de mejorar las estadísticas de cobertura y trabajo para mejorar los esfuerzos de prevención. </a:t>
            </a:r>
          </a:p>
          <a:p>
            <a:pPr algn="just"/>
            <a:endParaRPr lang="es-MX" sz="2000" dirty="0" smtClean="0">
              <a:latin typeface="Arial" pitchFamily="34" charset="0"/>
              <a:cs typeface="Arial" pitchFamily="34" charset="0"/>
            </a:endParaRPr>
          </a:p>
          <a:p>
            <a:pPr lvl="0" algn="just"/>
            <a:endParaRPr lang="es-MX" sz="2000" dirty="0">
              <a:latin typeface="Arial" pitchFamily="34" charset="0"/>
              <a:cs typeface="Arial" pitchFamily="34" charset="0"/>
            </a:endParaRPr>
          </a:p>
        </p:txBody>
      </p:sp>
      <p:sp>
        <p:nvSpPr>
          <p:cNvPr id="12" name="CuadroTexto 3"/>
          <p:cNvSpPr txBox="1"/>
          <p:nvPr/>
        </p:nvSpPr>
        <p:spPr>
          <a:xfrm>
            <a:off x="2455136" y="551329"/>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13"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4"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707944"/>
      </p:ext>
    </p:extLst>
  </p:cSld>
  <p:clrMapOvr>
    <a:masterClrMapping/>
  </p:clrMapOvr>
  <mc:AlternateContent xmlns:mc="http://schemas.openxmlformats.org/markup-compatibility/2006">
    <mc:Choice xmlns:p14="http://schemas.microsoft.com/office/powerpoint/2010/main" Requires="p14">
      <p:transition spd="slow" p14:dur="1500">
        <p14:ripple dir="ru"/>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467430" y="562833"/>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6" name="5 Rectángulo"/>
          <p:cNvSpPr/>
          <p:nvPr/>
        </p:nvSpPr>
        <p:spPr>
          <a:xfrm>
            <a:off x="174812" y="1959435"/>
            <a:ext cx="8686800" cy="1938992"/>
          </a:xfrm>
          <a:prstGeom prst="rect">
            <a:avLst/>
          </a:prstGeom>
        </p:spPr>
        <p:txBody>
          <a:bodyPr wrap="square">
            <a:spAutoFit/>
          </a:bodyPr>
          <a:lstStyle/>
          <a:p>
            <a:pPr marL="514350" indent="-514350" algn="just">
              <a:buFont typeface="Arial" pitchFamily="34" charset="0"/>
              <a:buChar char="•"/>
            </a:pPr>
            <a:r>
              <a:rPr lang="es-MX" sz="2400" dirty="0" smtClean="0">
                <a:latin typeface="Arial" pitchFamily="34" charset="0"/>
                <a:cs typeface="Arial" pitchFamily="34" charset="0"/>
              </a:rPr>
              <a:t>Se continua con las actividades de detección de factores de riesgo, obesidad, presión alta y diabetes a realizar todos los domingos en el corredor urbano “Juárez de Rol”, por el modulo de vacunación y valoración nutricional.</a:t>
            </a:r>
          </a:p>
          <a:p>
            <a:pPr marL="514350" indent="-514350" algn="just">
              <a:buFont typeface="Arial" pitchFamily="34" charset="0"/>
              <a:buChar char="•"/>
            </a:pPr>
            <a:endParaRPr lang="es-MX" sz="2400" dirty="0">
              <a:latin typeface="Arial" pitchFamily="34" charset="0"/>
              <a:cs typeface="Arial" pitchFamily="34" charset="0"/>
            </a:endParaRPr>
          </a:p>
        </p:txBody>
      </p:sp>
    </p:spTree>
    <p:extLst>
      <p:ext uri="{BB962C8B-B14F-4D97-AF65-F5344CB8AC3E}">
        <p14:creationId xmlns:p14="http://schemas.microsoft.com/office/powerpoint/2010/main" val="1156583221"/>
      </p:ext>
    </p:extLst>
  </p:cSld>
  <p:clrMapOvr>
    <a:masterClrMapping/>
  </p:clrMapOvr>
  <p:transition spd="slow">
    <p:zoom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p:nvPr/>
        </p:nvSpPr>
        <p:spPr>
          <a:xfrm>
            <a:off x="2467430" y="562833"/>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pic>
        <p:nvPicPr>
          <p:cNvPr id="2051" name="Picture 3" descr="C:\Users\SSJL305\Pictures\DSC_01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55" y="1519890"/>
            <a:ext cx="3835021" cy="23203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SJL305\Pictures\DSC_01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8450" y="1467617"/>
            <a:ext cx="3889979" cy="237263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72955" y="3943295"/>
            <a:ext cx="8720920" cy="1938992"/>
          </a:xfrm>
          <a:prstGeom prst="rect">
            <a:avLst/>
          </a:prstGeom>
          <a:noFill/>
        </p:spPr>
        <p:txBody>
          <a:bodyPr wrap="square" rtlCol="0">
            <a:spAutoFit/>
          </a:bodyPr>
          <a:lstStyle/>
          <a:p>
            <a:pPr algn="ctr"/>
            <a:r>
              <a:rPr lang="es-MX" sz="2400" dirty="0" smtClean="0">
                <a:latin typeface="Arial" panose="020B0604020202020204" pitchFamily="34" charset="0"/>
                <a:cs typeface="Arial" panose="020B0604020202020204" pitchFamily="34" charset="0"/>
              </a:rPr>
              <a:t>Se Continua cada </a:t>
            </a:r>
            <a:r>
              <a:rPr lang="es-MX" sz="2400" dirty="0">
                <a:latin typeface="Arial" panose="020B0604020202020204" pitchFamily="34" charset="0"/>
                <a:cs typeface="Arial" panose="020B0604020202020204" pitchFamily="34" charset="0"/>
              </a:rPr>
              <a:t>d</a:t>
            </a:r>
            <a:r>
              <a:rPr lang="es-MX" sz="2400" dirty="0" smtClean="0">
                <a:latin typeface="Arial" panose="020B0604020202020204" pitchFamily="34" charset="0"/>
                <a:cs typeface="Arial" panose="020B0604020202020204" pitchFamily="34" charset="0"/>
              </a:rPr>
              <a:t>omingo </a:t>
            </a:r>
            <a:r>
              <a:rPr lang="es-MX" sz="2400" dirty="0">
                <a:latin typeface="Arial" panose="020B0604020202020204" pitchFamily="34" charset="0"/>
                <a:cs typeface="Arial" panose="020B0604020202020204" pitchFamily="34" charset="0"/>
              </a:rPr>
              <a:t>c</a:t>
            </a:r>
            <a:r>
              <a:rPr lang="es-MX" sz="2400" dirty="0" smtClean="0">
                <a:latin typeface="Arial" panose="020B0604020202020204" pitchFamily="34" charset="0"/>
                <a:cs typeface="Arial" panose="020B0604020202020204" pitchFamily="34" charset="0"/>
              </a:rPr>
              <a:t>on </a:t>
            </a:r>
            <a:r>
              <a:rPr lang="es-MX" sz="2400" dirty="0">
                <a:latin typeface="Arial" panose="020B0604020202020204" pitchFamily="34" charset="0"/>
                <a:cs typeface="Arial" panose="020B0604020202020204" pitchFamily="34" charset="0"/>
              </a:rPr>
              <a:t>l</a:t>
            </a:r>
            <a:r>
              <a:rPr lang="es-MX" sz="2400" dirty="0" smtClean="0">
                <a:latin typeface="Arial" panose="020B0604020202020204" pitchFamily="34" charset="0"/>
                <a:cs typeface="Arial" panose="020B0604020202020204" pitchFamily="34" charset="0"/>
              </a:rPr>
              <a:t>a  Activación Física En “Juárez De Rol”</a:t>
            </a:r>
          </a:p>
          <a:p>
            <a:pPr algn="ctr"/>
            <a:endParaRPr lang="es-MX" sz="2400" dirty="0" smtClean="0">
              <a:latin typeface="Arial" panose="020B0604020202020204" pitchFamily="34" charset="0"/>
              <a:cs typeface="Arial" panose="020B0604020202020204" pitchFamily="34" charset="0"/>
            </a:endParaRPr>
          </a:p>
          <a:p>
            <a:pPr algn="ctr"/>
            <a:r>
              <a:rPr lang="es-MX" sz="2400" dirty="0" smtClean="0">
                <a:latin typeface="Arial" panose="020B0604020202020204" pitchFamily="34" charset="0"/>
                <a:cs typeface="Arial" panose="020B0604020202020204" pitchFamily="34" charset="0"/>
              </a:rPr>
              <a:t>8:00-9:00	</a:t>
            </a:r>
            <a:r>
              <a:rPr lang="es-MX" sz="2400" dirty="0" err="1" smtClean="0">
                <a:latin typeface="Arial" panose="020B0604020202020204" pitchFamily="34" charset="0"/>
                <a:cs typeface="Arial" panose="020B0604020202020204" pitchFamily="34" charset="0"/>
              </a:rPr>
              <a:t>Crossfit</a:t>
            </a:r>
            <a:endParaRPr lang="es-MX" sz="2400" dirty="0" smtClean="0">
              <a:latin typeface="Arial" panose="020B0604020202020204" pitchFamily="34" charset="0"/>
              <a:cs typeface="Arial" panose="020B0604020202020204" pitchFamily="34" charset="0"/>
            </a:endParaRPr>
          </a:p>
          <a:p>
            <a:pPr algn="ctr"/>
            <a:r>
              <a:rPr lang="es-MX" sz="2400" dirty="0" smtClean="0">
                <a:latin typeface="Arial" panose="020B0604020202020204" pitchFamily="34" charset="0"/>
                <a:cs typeface="Arial" panose="020B0604020202020204" pitchFamily="34" charset="0"/>
              </a:rPr>
              <a:t>      9:00-10:00   </a:t>
            </a:r>
            <a:r>
              <a:rPr lang="es-MX" sz="2400" dirty="0" err="1" smtClean="0">
                <a:latin typeface="Arial" panose="020B0604020202020204" pitchFamily="34" charset="0"/>
                <a:cs typeface="Arial" panose="020B0604020202020204" pitchFamily="34" charset="0"/>
              </a:rPr>
              <a:t>Bailoterapia</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216742"/>
      </p:ext>
    </p:extLst>
  </p:cSld>
  <p:clrMapOvr>
    <a:masterClrMapping/>
  </p:clrMapOvr>
  <p:transition spd="slow">
    <p:zoom dir="in"/>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p:cNvSpPr/>
          <p:nvPr/>
        </p:nvSpPr>
        <p:spPr>
          <a:xfrm>
            <a:off x="177421" y="1525717"/>
            <a:ext cx="8679976" cy="4955203"/>
          </a:xfrm>
          <a:prstGeom prst="rect">
            <a:avLst/>
          </a:prstGeom>
        </p:spPr>
        <p:txBody>
          <a:bodyPr wrap="square">
            <a:spAutoFit/>
          </a:bodyPr>
          <a:lstStyle/>
          <a:p>
            <a:pPr marL="514350" indent="-514350" algn="just">
              <a:buFont typeface="+mj-lt"/>
              <a:buAutoNum type="arabicPeriod"/>
            </a:pPr>
            <a:r>
              <a:rPr lang="es-MX" sz="2000" dirty="0" smtClean="0">
                <a:latin typeface="Arial" panose="020B0604020202020204" pitchFamily="34" charset="0"/>
                <a:cs typeface="Arial" panose="020B0604020202020204" pitchFamily="34" charset="0"/>
              </a:rPr>
              <a:t>Se realizara la conmemoración del día mundial de la Hipertensión Arterial el día 17 de mayo, mismo que se celebrara el día 18 de mayo en Juárez de Rol.</a:t>
            </a:r>
            <a:endParaRPr lang="es-MX" sz="2000" dirty="0">
              <a:latin typeface="Arial" panose="020B0604020202020204" pitchFamily="34" charset="0"/>
              <a:cs typeface="Arial" panose="020B0604020202020204" pitchFamily="34" charset="0"/>
            </a:endParaRPr>
          </a:p>
          <a:p>
            <a:pPr marL="514350" indent="-514350" algn="just">
              <a:buFont typeface="+mj-lt"/>
              <a:buAutoNum type="arabicPeriod"/>
            </a:pPr>
            <a:r>
              <a:rPr lang="es-MX" sz="2000" dirty="0" smtClean="0">
                <a:latin typeface="Arial" panose="020B0604020202020204" pitchFamily="34" charset="0"/>
                <a:cs typeface="Arial" panose="020B0604020202020204" pitchFamily="34" charset="0"/>
              </a:rPr>
              <a:t>Se dará el arranque del programa “Sonrisas que se ven en alumnos saludables”, en las escuelas de nivel primaria del municipio, donde se les brindara apoyo y seguimiento desde el punto de vista nutricional a padres de familia y alumnos, se visitaran todas las escuelas.</a:t>
            </a:r>
          </a:p>
          <a:p>
            <a:pPr marL="514350" indent="-514350" algn="just">
              <a:buFont typeface="+mj-lt"/>
              <a:buAutoNum type="arabicPeriod"/>
            </a:pPr>
            <a:r>
              <a:rPr lang="es-MX" sz="2000" dirty="0">
                <a:latin typeface="Arial" panose="020B0604020202020204" pitchFamily="34" charset="0"/>
                <a:cs typeface="Arial" panose="020B0604020202020204" pitchFamily="34" charset="0"/>
              </a:rPr>
              <a:t>El 31 de mayo se celebrara el día mundial de la lucha contra el Tabaco en Juárez de Rol, donde se realizara una campaña informativa por parte de los elementos de promoción de la </a:t>
            </a:r>
            <a:r>
              <a:rPr lang="es-MX" sz="2000" dirty="0" smtClean="0">
                <a:latin typeface="Arial" panose="020B0604020202020204" pitchFamily="34" charset="0"/>
                <a:cs typeface="Arial" panose="020B0604020202020204" pitchFamily="34" charset="0"/>
              </a:rPr>
              <a:t>salud.</a:t>
            </a:r>
          </a:p>
          <a:p>
            <a:pPr marL="514350" indent="-514350" algn="just">
              <a:buFont typeface="+mj-lt"/>
              <a:buAutoNum type="arabicPeriod"/>
            </a:pPr>
            <a:r>
              <a:rPr lang="es-MX" sz="2000" dirty="0">
                <a:latin typeface="Arial" panose="020B0604020202020204" pitchFamily="34" charset="0"/>
                <a:cs typeface="Arial" panose="020B0604020202020204" pitchFamily="34" charset="0"/>
              </a:rPr>
              <a:t>Se recorrerán 20 colonias para realizar control canino, se recolectara todo animal de compañía que se encuentre suelto o sin identificación. </a:t>
            </a:r>
            <a:endParaRPr lang="es-MX" sz="2000" dirty="0" smtClean="0">
              <a:latin typeface="Arial" panose="020B0604020202020204" pitchFamily="34" charset="0"/>
              <a:cs typeface="Arial" panose="020B0604020202020204" pitchFamily="34" charset="0"/>
            </a:endParaRPr>
          </a:p>
          <a:p>
            <a:pPr marL="514350" indent="-514350" algn="just">
              <a:buFont typeface="+mj-lt"/>
              <a:buAutoNum type="arabicPeriod"/>
            </a:pPr>
            <a:r>
              <a:rPr lang="es-MX" sz="2000" dirty="0">
                <a:latin typeface="Arial" panose="020B0604020202020204" pitchFamily="34" charset="0"/>
                <a:cs typeface="Arial" panose="020B0604020202020204" pitchFamily="34" charset="0"/>
              </a:rPr>
              <a:t>Se hará fumigación </a:t>
            </a:r>
            <a:r>
              <a:rPr lang="es-MX" sz="2000" dirty="0" err="1" smtClean="0">
                <a:latin typeface="Arial" panose="020B0604020202020204" pitchFamily="34" charset="0"/>
                <a:cs typeface="Arial" panose="020B0604020202020204" pitchFamily="34" charset="0"/>
              </a:rPr>
              <a:t>Intradomiciliaria</a:t>
            </a:r>
            <a:r>
              <a:rPr lang="es-MX" sz="2000" dirty="0" smtClean="0">
                <a:latin typeface="Arial" panose="020B0604020202020204" pitchFamily="34" charset="0"/>
                <a:cs typeface="Arial" panose="020B0604020202020204" pitchFamily="34" charset="0"/>
              </a:rPr>
              <a:t>. </a:t>
            </a:r>
            <a:r>
              <a:rPr lang="es-MX" sz="2000" dirty="0" smtClean="0">
                <a:latin typeface="Arial" panose="020B0604020202020204" pitchFamily="34" charset="0"/>
                <a:cs typeface="Arial" panose="020B0604020202020204" pitchFamily="34" charset="0"/>
              </a:rPr>
              <a:t>La </a:t>
            </a:r>
            <a:r>
              <a:rPr lang="es-MX" sz="2000" dirty="0">
                <a:latin typeface="Arial" panose="020B0604020202020204" pitchFamily="34" charset="0"/>
                <a:cs typeface="Arial" panose="020B0604020202020204" pitchFamily="34" charset="0"/>
              </a:rPr>
              <a:t>fumigación a cielo abierto se realizara en 18 colonias</a:t>
            </a:r>
            <a:endParaRPr lang="es-MX" sz="2000" dirty="0" smtClean="0">
              <a:latin typeface="Arial" panose="020B0604020202020204" pitchFamily="34" charset="0"/>
              <a:cs typeface="Arial" panose="020B0604020202020204" pitchFamily="34" charset="0"/>
            </a:endParaRPr>
          </a:p>
          <a:p>
            <a:pPr marL="514350" indent="-514350" algn="just">
              <a:buFont typeface="+mj-lt"/>
              <a:buAutoNum type="arabicPeriod"/>
            </a:pPr>
            <a:endParaRPr lang="es-MX" dirty="0"/>
          </a:p>
          <a:p>
            <a:pPr marL="514350" indent="-514350" algn="just">
              <a:buFont typeface="+mj-lt"/>
              <a:buAutoNum type="arabicPeriod"/>
            </a:pPr>
            <a:endParaRPr lang="es-MX" dirty="0"/>
          </a:p>
        </p:txBody>
      </p:sp>
      <p:sp>
        <p:nvSpPr>
          <p:cNvPr id="3" name="4 Rectángulo"/>
          <p:cNvSpPr/>
          <p:nvPr/>
        </p:nvSpPr>
        <p:spPr>
          <a:xfrm>
            <a:off x="1422159" y="0"/>
            <a:ext cx="6219972"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4" name="CuadroTexto 3"/>
          <p:cNvSpPr txBox="1"/>
          <p:nvPr/>
        </p:nvSpPr>
        <p:spPr>
          <a:xfrm>
            <a:off x="2467430" y="562833"/>
            <a:ext cx="441499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DIRECCIÓN DE SALUD</a:t>
            </a:r>
            <a:endParaRPr lang="es-ES" sz="3000" b="1" i="1" dirty="0">
              <a:solidFill>
                <a:srgbClr val="FFFF66"/>
              </a:solidFill>
              <a:latin typeface="Arial" panose="020B0604020202020204" pitchFamily="34" charset="0"/>
              <a:cs typeface="Arial" panose="020B0604020202020204" pitchFamily="34" charset="0"/>
            </a:endParaRPr>
          </a:p>
        </p:txBody>
      </p:sp>
      <p:sp>
        <p:nvSpPr>
          <p:cNvPr id="5" name="CuadroTexto 3"/>
          <p:cNvSpPr txBox="1"/>
          <p:nvPr/>
        </p:nvSpPr>
        <p:spPr>
          <a:xfrm>
            <a:off x="2202052" y="632869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33551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https://fbcdn-sphotos-e-a.akamaihd.net/hphotos-ak-prn2/t1.0-9/10003317_226587994209329_1239723285_n.jpg"/>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9248" y="1607074"/>
            <a:ext cx="3794376" cy="2102777"/>
          </a:xfrm>
          <a:prstGeom prst="rect">
            <a:avLst/>
          </a:prstGeom>
          <a:noFill/>
          <a:ln>
            <a:noFill/>
          </a:ln>
        </p:spPr>
      </p:pic>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sp>
        <p:nvSpPr>
          <p:cNvPr id="9" name="8 CuadroTexto"/>
          <p:cNvSpPr txBox="1"/>
          <p:nvPr/>
        </p:nvSpPr>
        <p:spPr>
          <a:xfrm>
            <a:off x="717666" y="4042448"/>
            <a:ext cx="8068234" cy="1569660"/>
          </a:xfrm>
          <a:prstGeom prst="rect">
            <a:avLst/>
          </a:prstGeom>
          <a:noFill/>
        </p:spPr>
        <p:txBody>
          <a:bodyPr wrap="square" rtlCol="0">
            <a:spAutoFit/>
          </a:bodyPr>
          <a:lstStyle/>
          <a:p>
            <a:pPr algn="just"/>
            <a:r>
              <a:rPr lang="es-MX" sz="2400" dirty="0" smtClean="0">
                <a:latin typeface="Arial" panose="020B0604020202020204" pitchFamily="34" charset="0"/>
                <a:cs typeface="Arial" panose="020B0604020202020204" pitchFamily="34" charset="0"/>
              </a:rPr>
              <a:t>Se imparten Clases De </a:t>
            </a:r>
            <a:r>
              <a:rPr lang="es-MX" sz="2400" dirty="0" err="1" smtClean="0">
                <a:latin typeface="Arial" panose="020B0604020202020204" pitchFamily="34" charset="0"/>
                <a:cs typeface="Arial" panose="020B0604020202020204" pitchFamily="34" charset="0"/>
              </a:rPr>
              <a:t>Bailoterapia</a:t>
            </a:r>
            <a:r>
              <a:rPr lang="es-MX" sz="2400" dirty="0" smtClean="0">
                <a:latin typeface="Arial" panose="020B0604020202020204" pitchFamily="34" charset="0"/>
                <a:cs typeface="Arial" panose="020B0604020202020204" pitchFamily="34" charset="0"/>
              </a:rPr>
              <a:t> de Lunes a Viernes  </a:t>
            </a:r>
            <a:r>
              <a:rPr lang="es-MX" sz="2400" dirty="0">
                <a:latin typeface="Arial" panose="020B0604020202020204" pitchFamily="34" charset="0"/>
                <a:cs typeface="Arial" panose="020B0604020202020204" pitchFamily="34" charset="0"/>
              </a:rPr>
              <a:t>c</a:t>
            </a:r>
            <a:r>
              <a:rPr lang="es-MX" sz="2400" dirty="0" smtClean="0">
                <a:latin typeface="Arial" panose="020B0604020202020204" pitchFamily="34" charset="0"/>
                <a:cs typeface="Arial" panose="020B0604020202020204" pitchFamily="34" charset="0"/>
              </a:rPr>
              <a:t>on </a:t>
            </a:r>
            <a:r>
              <a:rPr lang="es-MX" sz="2400" dirty="0">
                <a:latin typeface="Arial" panose="020B0604020202020204" pitchFamily="34" charset="0"/>
                <a:cs typeface="Arial" panose="020B0604020202020204" pitchFamily="34" charset="0"/>
              </a:rPr>
              <a:t>u</a:t>
            </a:r>
            <a:r>
              <a:rPr lang="es-MX" sz="2400" dirty="0" smtClean="0">
                <a:latin typeface="Arial" panose="020B0604020202020204" pitchFamily="34" charset="0"/>
                <a:cs typeface="Arial" panose="020B0604020202020204" pitchFamily="34" charset="0"/>
              </a:rPr>
              <a:t>na </a:t>
            </a:r>
            <a:r>
              <a:rPr lang="es-MX" sz="2400" dirty="0">
                <a:latin typeface="Arial" panose="020B0604020202020204" pitchFamily="34" charset="0"/>
                <a:cs typeface="Arial" panose="020B0604020202020204" pitchFamily="34" charset="0"/>
              </a:rPr>
              <a:t>a</a:t>
            </a:r>
            <a:r>
              <a:rPr lang="es-MX" sz="2400" dirty="0" smtClean="0">
                <a:latin typeface="Arial" panose="020B0604020202020204" pitchFamily="34" charset="0"/>
                <a:cs typeface="Arial" panose="020B0604020202020204" pitchFamily="34" charset="0"/>
              </a:rPr>
              <a:t>sistencia </a:t>
            </a:r>
            <a:r>
              <a:rPr lang="es-MX" sz="2400" dirty="0">
                <a:latin typeface="Arial" panose="020B0604020202020204" pitchFamily="34" charset="0"/>
                <a:cs typeface="Arial" panose="020B0604020202020204" pitchFamily="34" charset="0"/>
              </a:rPr>
              <a:t>d</a:t>
            </a:r>
            <a:r>
              <a:rPr lang="es-MX" sz="2400" dirty="0" smtClean="0">
                <a:latin typeface="Arial" panose="020B0604020202020204" pitchFamily="34" charset="0"/>
                <a:cs typeface="Arial" panose="020B0604020202020204" pitchFamily="34" charset="0"/>
              </a:rPr>
              <a:t>e Mujeres de las </a:t>
            </a:r>
            <a:r>
              <a:rPr lang="es-MX" sz="2400" dirty="0">
                <a:latin typeface="Arial" panose="020B0604020202020204" pitchFamily="34" charset="0"/>
                <a:cs typeface="Arial" panose="020B0604020202020204" pitchFamily="34" charset="0"/>
              </a:rPr>
              <a:t>c</a:t>
            </a:r>
            <a:r>
              <a:rPr lang="es-MX" sz="2400" dirty="0" smtClean="0">
                <a:latin typeface="Arial" panose="020B0604020202020204" pitchFamily="34" charset="0"/>
                <a:cs typeface="Arial" panose="020B0604020202020204" pitchFamily="34" charset="0"/>
              </a:rPr>
              <a:t>olonias </a:t>
            </a:r>
            <a:r>
              <a:rPr lang="es-MX" sz="2400" dirty="0">
                <a:latin typeface="Arial" panose="020B0604020202020204" pitchFamily="34" charset="0"/>
                <a:cs typeface="Arial" panose="020B0604020202020204" pitchFamily="34" charset="0"/>
              </a:rPr>
              <a:t>a</a:t>
            </a:r>
            <a:r>
              <a:rPr lang="es-MX" sz="2400" dirty="0" smtClean="0">
                <a:latin typeface="Arial" panose="020B0604020202020204" pitchFamily="34" charset="0"/>
                <a:cs typeface="Arial" panose="020B0604020202020204" pitchFamily="34" charset="0"/>
              </a:rPr>
              <a:t>ledañas </a:t>
            </a:r>
            <a:r>
              <a:rPr lang="es-MX" sz="2400" dirty="0">
                <a:latin typeface="Arial" panose="020B0604020202020204" pitchFamily="34" charset="0"/>
                <a:cs typeface="Arial" panose="020B0604020202020204" pitchFamily="34" charset="0"/>
              </a:rPr>
              <a:t>a</a:t>
            </a:r>
            <a:r>
              <a:rPr lang="es-MX" sz="2400" dirty="0" smtClean="0">
                <a:latin typeface="Arial" panose="020B0604020202020204" pitchFamily="34" charset="0"/>
                <a:cs typeface="Arial" panose="020B0604020202020204" pitchFamily="34" charset="0"/>
              </a:rPr>
              <a:t> </a:t>
            </a:r>
            <a:r>
              <a:rPr lang="es-MX" sz="2400" dirty="0">
                <a:latin typeface="Arial" panose="020B0604020202020204" pitchFamily="34" charset="0"/>
                <a:cs typeface="Arial" panose="020B0604020202020204" pitchFamily="34" charset="0"/>
              </a:rPr>
              <a:t>n</a:t>
            </a:r>
            <a:r>
              <a:rPr lang="es-MX" sz="2400" dirty="0" smtClean="0">
                <a:latin typeface="Arial" panose="020B0604020202020204" pitchFamily="34" charset="0"/>
                <a:cs typeface="Arial" panose="020B0604020202020204" pitchFamily="34" charset="0"/>
              </a:rPr>
              <a:t>uestra Delegación </a:t>
            </a:r>
            <a:r>
              <a:rPr lang="es-MX" sz="2400" dirty="0">
                <a:latin typeface="Arial" panose="020B0604020202020204" pitchFamily="34" charset="0"/>
                <a:cs typeface="Arial" panose="020B0604020202020204" pitchFamily="34" charset="0"/>
              </a:rPr>
              <a:t>c</a:t>
            </a:r>
            <a:r>
              <a:rPr lang="es-MX" sz="2400" dirty="0" smtClean="0">
                <a:latin typeface="Arial" panose="020B0604020202020204" pitchFamily="34" charset="0"/>
                <a:cs typeface="Arial" panose="020B0604020202020204" pitchFamily="34" charset="0"/>
              </a:rPr>
              <a:t>omo </a:t>
            </a:r>
            <a:r>
              <a:rPr lang="es-MX" sz="2400" dirty="0">
                <a:latin typeface="Arial" panose="020B0604020202020204" pitchFamily="34" charset="0"/>
                <a:cs typeface="Arial" panose="020B0604020202020204" pitchFamily="34" charset="0"/>
              </a:rPr>
              <a:t>s</a:t>
            </a:r>
            <a:r>
              <a:rPr lang="es-MX" sz="2400" dirty="0" smtClean="0">
                <a:latin typeface="Arial" panose="020B0604020202020204" pitchFamily="34" charset="0"/>
                <a:cs typeface="Arial" panose="020B0604020202020204" pitchFamily="34" charset="0"/>
              </a:rPr>
              <a:t>on Colonia Coahuila, Infonavit Reforma, Colinas Del Sol, Margaritas, etc.</a:t>
            </a:r>
            <a:endParaRPr lang="es-MX" sz="2400" dirty="0">
              <a:latin typeface="Arial" panose="020B0604020202020204" pitchFamily="34" charset="0"/>
              <a:cs typeface="Arial" panose="020B0604020202020204" pitchFamily="34" charset="0"/>
            </a:endParaRPr>
          </a:p>
        </p:txBody>
      </p:sp>
      <p:pic>
        <p:nvPicPr>
          <p:cNvPr id="11" name="Picture 2" descr="C:\Users\user\Documents\1780787_204652933069502_1465130704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534" y="1607074"/>
            <a:ext cx="3480179" cy="210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549967"/>
      </p:ext>
    </p:extLst>
  </p:cSld>
  <p:clrMapOvr>
    <a:masterClrMapping/>
  </p:clrMapOvr>
  <p:transition spd="slow">
    <p:whee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pic>
        <p:nvPicPr>
          <p:cNvPr id="10" name="Imagen 9" descr="https://scontent-b-dfw.xx.fbcdn.net/hphotos-frc1/v/t35.0-12/664337_230319537169508_3552466126102682424_o.jpg?oh=de8251e8aa649b62688e6aef71b46c35&amp;oe=5349FBD5"/>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2120"/>
          <a:stretch/>
        </p:blipFill>
        <p:spPr bwMode="auto">
          <a:xfrm>
            <a:off x="4667534" y="1909912"/>
            <a:ext cx="3705285" cy="2265481"/>
          </a:xfrm>
          <a:prstGeom prst="rect">
            <a:avLst/>
          </a:prstGeom>
          <a:noFill/>
          <a:ln>
            <a:noFill/>
          </a:ln>
        </p:spPr>
      </p:pic>
      <p:pic>
        <p:nvPicPr>
          <p:cNvPr id="12" name="Picture 2" descr="C:\Users\user\Music\GRIS KID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226" y="1909912"/>
            <a:ext cx="3866920" cy="2265481"/>
          </a:xfrm>
          <a:prstGeom prst="rect">
            <a:avLst/>
          </a:prstGeom>
          <a:noFill/>
          <a:extLst>
            <a:ext uri="{909E8E84-426E-40DD-AFC4-6F175D3DCCD1}">
              <a14:hiddenFill xmlns:a14="http://schemas.microsoft.com/office/drawing/2010/main">
                <a:solidFill>
                  <a:srgbClr val="FFFFFF"/>
                </a:solidFill>
              </a14:hiddenFill>
            </a:ext>
          </a:extLst>
        </p:spPr>
      </p:pic>
      <p:sp>
        <p:nvSpPr>
          <p:cNvPr id="13" name="5 CuadroTexto"/>
          <p:cNvSpPr txBox="1"/>
          <p:nvPr/>
        </p:nvSpPr>
        <p:spPr>
          <a:xfrm>
            <a:off x="683046" y="4472848"/>
            <a:ext cx="7955987" cy="1015663"/>
          </a:xfrm>
          <a:prstGeom prst="rect">
            <a:avLst/>
          </a:prstGeom>
          <a:noFill/>
        </p:spPr>
        <p:txBody>
          <a:bodyPr wrap="square" rtlCol="0">
            <a:spAutoFit/>
          </a:bodyPr>
          <a:lstStyle/>
          <a:p>
            <a:pPr algn="just"/>
            <a:r>
              <a:rPr lang="es-MX" sz="2000" dirty="0" smtClean="0">
                <a:latin typeface="Arial" panose="020B0604020202020204" pitchFamily="34" charset="0"/>
                <a:cs typeface="Arial" panose="020B0604020202020204" pitchFamily="34" charset="0"/>
              </a:rPr>
              <a:t>El grupo </a:t>
            </a:r>
            <a:r>
              <a:rPr lang="es-MX" sz="2000" dirty="0">
                <a:latin typeface="Arial" panose="020B0604020202020204" pitchFamily="34" charset="0"/>
                <a:cs typeface="Arial" panose="020B0604020202020204" pitchFamily="34" charset="0"/>
              </a:rPr>
              <a:t>d</a:t>
            </a:r>
            <a:r>
              <a:rPr lang="es-MX" sz="2000" dirty="0" smtClean="0">
                <a:latin typeface="Arial" panose="020B0604020202020204" pitchFamily="34" charset="0"/>
                <a:cs typeface="Arial" panose="020B0604020202020204" pitchFamily="34" charset="0"/>
              </a:rPr>
              <a:t>e </a:t>
            </a:r>
            <a:r>
              <a:rPr lang="es-MX" sz="2000" dirty="0" err="1" smtClean="0">
                <a:latin typeface="Arial" panose="020B0604020202020204" pitchFamily="34" charset="0"/>
                <a:cs typeface="Arial" panose="020B0604020202020204" pitchFamily="34" charset="0"/>
              </a:rPr>
              <a:t>Bailoterapia</a:t>
            </a:r>
            <a:r>
              <a:rPr lang="es-MX" sz="2000" dirty="0" smtClean="0">
                <a:latin typeface="Arial" panose="020B0604020202020204" pitchFamily="34" charset="0"/>
                <a:cs typeface="Arial" panose="020B0604020202020204" pitchFamily="34" charset="0"/>
              </a:rPr>
              <a:t> </a:t>
            </a:r>
            <a:r>
              <a:rPr lang="es-MX" sz="2000" dirty="0" err="1" smtClean="0">
                <a:latin typeface="Arial" panose="020B0604020202020204" pitchFamily="34" charset="0"/>
                <a:cs typeface="Arial" panose="020B0604020202020204" pitchFamily="34" charset="0"/>
              </a:rPr>
              <a:t>Kids</a:t>
            </a:r>
            <a:r>
              <a:rPr lang="es-MX" sz="2000" dirty="0" smtClean="0">
                <a:latin typeface="Arial" panose="020B0604020202020204" pitchFamily="34" charset="0"/>
                <a:cs typeface="Arial" panose="020B0604020202020204" pitchFamily="34" charset="0"/>
              </a:rPr>
              <a:t> esta </a:t>
            </a:r>
            <a:r>
              <a:rPr lang="es-MX" sz="2000" dirty="0">
                <a:latin typeface="Arial" panose="020B0604020202020204" pitchFamily="34" charset="0"/>
                <a:cs typeface="Arial" panose="020B0604020202020204" pitchFamily="34" charset="0"/>
              </a:rPr>
              <a:t>f</a:t>
            </a:r>
            <a:r>
              <a:rPr lang="es-MX" sz="2000" dirty="0" smtClean="0">
                <a:latin typeface="Arial" panose="020B0604020202020204" pitchFamily="34" charset="0"/>
                <a:cs typeface="Arial" panose="020B0604020202020204" pitchFamily="34" charset="0"/>
              </a:rPr>
              <a:t>ormado </a:t>
            </a:r>
            <a:r>
              <a:rPr lang="es-MX" sz="2000" dirty="0">
                <a:latin typeface="Arial" panose="020B0604020202020204" pitchFamily="34" charset="0"/>
                <a:cs typeface="Arial" panose="020B0604020202020204" pitchFamily="34" charset="0"/>
              </a:rPr>
              <a:t>p</a:t>
            </a:r>
            <a:r>
              <a:rPr lang="es-MX" sz="2000" dirty="0" smtClean="0">
                <a:latin typeface="Arial" panose="020B0604020202020204" pitchFamily="34" charset="0"/>
                <a:cs typeface="Arial" panose="020B0604020202020204" pitchFamily="34" charset="0"/>
              </a:rPr>
              <a:t>or </a:t>
            </a:r>
            <a:r>
              <a:rPr lang="es-MX" sz="2000" dirty="0">
                <a:latin typeface="Arial" panose="020B0604020202020204" pitchFamily="34" charset="0"/>
                <a:cs typeface="Arial" panose="020B0604020202020204" pitchFamily="34" charset="0"/>
              </a:rPr>
              <a:t>n</a:t>
            </a:r>
            <a:r>
              <a:rPr lang="es-MX" sz="2000" dirty="0" smtClean="0">
                <a:latin typeface="Arial" panose="020B0604020202020204" pitchFamily="34" charset="0"/>
                <a:cs typeface="Arial" panose="020B0604020202020204" pitchFamily="34" charset="0"/>
              </a:rPr>
              <a:t>iños </a:t>
            </a:r>
            <a:r>
              <a:rPr lang="es-MX" sz="2000" dirty="0">
                <a:latin typeface="Arial" panose="020B0604020202020204" pitchFamily="34" charset="0"/>
                <a:cs typeface="Arial" panose="020B0604020202020204" pitchFamily="34" charset="0"/>
              </a:rPr>
              <a:t>d</a:t>
            </a:r>
            <a:r>
              <a:rPr lang="es-MX" sz="2000" dirty="0" smtClean="0">
                <a:latin typeface="Arial" panose="020B0604020202020204" pitchFamily="34" charset="0"/>
                <a:cs typeface="Arial" panose="020B0604020202020204" pitchFamily="34" charset="0"/>
              </a:rPr>
              <a:t>e 5 A 12 años </a:t>
            </a:r>
            <a:r>
              <a:rPr lang="es-MX" sz="2000" dirty="0">
                <a:latin typeface="Arial" panose="020B0604020202020204" pitchFamily="34" charset="0"/>
                <a:cs typeface="Arial" panose="020B0604020202020204" pitchFamily="34" charset="0"/>
              </a:rPr>
              <a:t>l</a:t>
            </a:r>
            <a:r>
              <a:rPr lang="es-MX" sz="2000" dirty="0" smtClean="0">
                <a:latin typeface="Arial" panose="020B0604020202020204" pitchFamily="34" charset="0"/>
                <a:cs typeface="Arial" panose="020B0604020202020204" pitchFamily="34" charset="0"/>
              </a:rPr>
              <a:t>os </a:t>
            </a:r>
            <a:r>
              <a:rPr lang="es-MX" sz="2000" dirty="0">
                <a:latin typeface="Arial" panose="020B0604020202020204" pitchFamily="34" charset="0"/>
                <a:cs typeface="Arial" panose="020B0604020202020204" pitchFamily="34" charset="0"/>
              </a:rPr>
              <a:t>c</a:t>
            </a:r>
            <a:r>
              <a:rPr lang="es-MX" sz="2000" dirty="0" smtClean="0">
                <a:latin typeface="Arial" panose="020B0604020202020204" pitchFamily="34" charset="0"/>
                <a:cs typeface="Arial" panose="020B0604020202020204" pitchFamily="34" charset="0"/>
              </a:rPr>
              <a:t>uales asistencia los días Lunes, miércoles y Viernes en La Cual Mantienen su </a:t>
            </a:r>
            <a:r>
              <a:rPr lang="es-MX" sz="2000" dirty="0">
                <a:latin typeface="Arial" panose="020B0604020202020204" pitchFamily="34" charset="0"/>
                <a:cs typeface="Arial" panose="020B0604020202020204" pitchFamily="34" charset="0"/>
              </a:rPr>
              <a:t>m</a:t>
            </a:r>
            <a:r>
              <a:rPr lang="es-MX" sz="2000" dirty="0" smtClean="0">
                <a:latin typeface="Arial" panose="020B0604020202020204" pitchFamily="34" charset="0"/>
                <a:cs typeface="Arial" panose="020B0604020202020204" pitchFamily="34" charset="0"/>
              </a:rPr>
              <a:t>ente </a:t>
            </a:r>
            <a:r>
              <a:rPr lang="es-MX" sz="2000" dirty="0">
                <a:latin typeface="Arial" panose="020B0604020202020204" pitchFamily="34" charset="0"/>
                <a:cs typeface="Arial" panose="020B0604020202020204" pitchFamily="34" charset="0"/>
              </a:rPr>
              <a:t>y</a:t>
            </a:r>
            <a:r>
              <a:rPr lang="es-MX" sz="2000"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s</a:t>
            </a:r>
            <a:r>
              <a:rPr lang="es-MX" sz="2000" dirty="0" smtClean="0">
                <a:latin typeface="Arial" panose="020B0604020202020204" pitchFamily="34" charset="0"/>
                <a:cs typeface="Arial" panose="020B0604020202020204" pitchFamily="34" charset="0"/>
              </a:rPr>
              <a:t>u </a:t>
            </a:r>
            <a:r>
              <a:rPr lang="es-MX" sz="2000" dirty="0">
                <a:latin typeface="Arial" panose="020B0604020202020204" pitchFamily="34" charset="0"/>
                <a:cs typeface="Arial" panose="020B0604020202020204" pitchFamily="34" charset="0"/>
              </a:rPr>
              <a:t>c</a:t>
            </a:r>
            <a:r>
              <a:rPr lang="es-MX" sz="2000" dirty="0" smtClean="0">
                <a:latin typeface="Arial" panose="020B0604020202020204" pitchFamily="34" charset="0"/>
                <a:cs typeface="Arial" panose="020B0604020202020204" pitchFamily="34" charset="0"/>
              </a:rPr>
              <a:t>uerpo sano.</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240405"/>
      </p:ext>
    </p:extLst>
  </p:cSld>
  <p:clrMapOvr>
    <a:masterClrMapping/>
  </p:clrMapOvr>
  <p:transition spd="slow">
    <p:whee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https://scontent-b-dfw.xx.fbcdn.net/hphotos-prn1/v/t35.0-12/10172315_10152384441717269_680199825_o.jpg?oh=8ada11b1fa57c862c5e9c2a0454884ef&amp;oe=534A6487"/>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6073" y="1481926"/>
            <a:ext cx="2508070" cy="2097296"/>
          </a:xfrm>
          <a:prstGeom prst="rect">
            <a:avLst/>
          </a:prstGeom>
          <a:noFill/>
          <a:ln>
            <a:noFill/>
          </a:ln>
        </p:spPr>
      </p:pic>
      <p:pic>
        <p:nvPicPr>
          <p:cNvPr id="5" name="Imagen 4" descr="https://scontent-b-dfw.xx.fbcdn.net/hphotos-prn1/v/t34.0-12/1924806_10152368839852269_568305751_n.jpg?oh=cc9ab0a2f35d3c277bacb8bd5ddc570d&amp;oe=534107B0"/>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2915743" y="1481926"/>
            <a:ext cx="2475123" cy="2090096"/>
          </a:xfrm>
          <a:prstGeom prst="rect">
            <a:avLst/>
          </a:prstGeom>
          <a:noFill/>
          <a:ln>
            <a:noFill/>
          </a:ln>
          <a:extLst>
            <a:ext uri="{53640926-AAD7-44D8-BBD7-CCE9431645EC}">
              <a14:shadowObscured xmlns:a14="http://schemas.microsoft.com/office/drawing/2010/main"/>
            </a:ext>
          </a:extLst>
        </p:spPr>
      </p:pic>
      <p:sp>
        <p:nvSpPr>
          <p:cNvPr id="8"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sp>
        <p:nvSpPr>
          <p:cNvPr id="13" name="2 CuadroTexto"/>
          <p:cNvSpPr txBox="1"/>
          <p:nvPr/>
        </p:nvSpPr>
        <p:spPr>
          <a:xfrm>
            <a:off x="205759" y="3622745"/>
            <a:ext cx="8667374" cy="1107996"/>
          </a:xfrm>
          <a:prstGeom prst="rect">
            <a:avLst/>
          </a:prstGeom>
          <a:noFill/>
        </p:spPr>
        <p:txBody>
          <a:bodyPr wrap="square" rtlCol="0">
            <a:spAutoFit/>
          </a:bodyPr>
          <a:lstStyle/>
          <a:p>
            <a:pPr algn="just"/>
            <a:r>
              <a:rPr lang="es-MX" sz="2200" dirty="0" smtClean="0">
                <a:latin typeface="Arial" panose="020B0604020202020204" pitchFamily="34" charset="0"/>
                <a:cs typeface="Arial" panose="020B0604020202020204" pitchFamily="34" charset="0"/>
              </a:rPr>
              <a:t>Contamos con un </a:t>
            </a:r>
            <a:r>
              <a:rPr lang="es-MX" sz="2200" dirty="0" smtClean="0">
                <a:latin typeface="Arial" panose="020B0604020202020204" pitchFamily="34" charset="0"/>
                <a:cs typeface="Arial" panose="020B0604020202020204" pitchFamily="34" charset="0"/>
              </a:rPr>
              <a:t>área</a:t>
            </a:r>
            <a:r>
              <a:rPr lang="es-MX" sz="2200" dirty="0" smtClean="0">
                <a:latin typeface="Arial" panose="020B0604020202020204" pitchFamily="34" charset="0"/>
                <a:cs typeface="Arial" panose="020B0604020202020204" pitchFamily="34" charset="0"/>
              </a:rPr>
              <a:t> Dental en </a:t>
            </a:r>
            <a:r>
              <a:rPr lang="es-MX" sz="2200" dirty="0">
                <a:latin typeface="Arial" panose="020B0604020202020204" pitchFamily="34" charset="0"/>
                <a:cs typeface="Arial" panose="020B0604020202020204" pitchFamily="34" charset="0"/>
              </a:rPr>
              <a:t>l</a:t>
            </a:r>
            <a:r>
              <a:rPr lang="es-MX" sz="2200" dirty="0" smtClean="0">
                <a:latin typeface="Arial" panose="020B0604020202020204" pitchFamily="34" charset="0"/>
                <a:cs typeface="Arial" panose="020B0604020202020204" pitchFamily="34" charset="0"/>
              </a:rPr>
              <a:t>a </a:t>
            </a:r>
            <a:r>
              <a:rPr lang="es-MX" sz="2200" dirty="0">
                <a:latin typeface="Arial" panose="020B0604020202020204" pitchFamily="34" charset="0"/>
                <a:cs typeface="Arial" panose="020B0604020202020204" pitchFamily="34" charset="0"/>
              </a:rPr>
              <a:t>c</a:t>
            </a:r>
            <a:r>
              <a:rPr lang="es-MX" sz="2200" dirty="0" smtClean="0">
                <a:latin typeface="Arial" panose="020B0604020202020204" pitchFamily="34" charset="0"/>
                <a:cs typeface="Arial" panose="020B0604020202020204" pitchFamily="34" charset="0"/>
              </a:rPr>
              <a:t>ual </a:t>
            </a:r>
            <a:r>
              <a:rPr lang="es-MX" sz="2200" dirty="0">
                <a:latin typeface="Arial" panose="020B0604020202020204" pitchFamily="34" charset="0"/>
                <a:cs typeface="Arial" panose="020B0604020202020204" pitchFamily="34" charset="0"/>
              </a:rPr>
              <a:t>s</a:t>
            </a:r>
            <a:r>
              <a:rPr lang="es-MX" sz="2200" dirty="0" smtClean="0">
                <a:latin typeface="Arial" panose="020B0604020202020204" pitchFamily="34" charset="0"/>
                <a:cs typeface="Arial" panose="020B0604020202020204" pitchFamily="34" charset="0"/>
              </a:rPr>
              <a:t>e </a:t>
            </a:r>
            <a:r>
              <a:rPr lang="es-MX" sz="2200" dirty="0">
                <a:latin typeface="Arial" panose="020B0604020202020204" pitchFamily="34" charset="0"/>
                <a:cs typeface="Arial" panose="020B0604020202020204" pitchFamily="34" charset="0"/>
              </a:rPr>
              <a:t>p</a:t>
            </a:r>
            <a:r>
              <a:rPr lang="es-MX" sz="2200" dirty="0" smtClean="0">
                <a:latin typeface="Arial" panose="020B0604020202020204" pitchFamily="34" charset="0"/>
                <a:cs typeface="Arial" panose="020B0604020202020204" pitchFamily="34" charset="0"/>
              </a:rPr>
              <a:t>resta </a:t>
            </a:r>
            <a:r>
              <a:rPr lang="es-MX" sz="2200" dirty="0">
                <a:latin typeface="Arial" panose="020B0604020202020204" pitchFamily="34" charset="0"/>
                <a:cs typeface="Arial" panose="020B0604020202020204" pitchFamily="34" charset="0"/>
              </a:rPr>
              <a:t>s</a:t>
            </a:r>
            <a:r>
              <a:rPr lang="es-MX" sz="2200" dirty="0" smtClean="0">
                <a:latin typeface="Arial" panose="020B0604020202020204" pitchFamily="34" charset="0"/>
                <a:cs typeface="Arial" panose="020B0604020202020204" pitchFamily="34" charset="0"/>
              </a:rPr>
              <a:t>ervicio de empaste, extracciones, aplicación </a:t>
            </a:r>
            <a:r>
              <a:rPr lang="es-MX" sz="2200" dirty="0">
                <a:latin typeface="Arial" panose="020B0604020202020204" pitchFamily="34" charset="0"/>
                <a:cs typeface="Arial" panose="020B0604020202020204" pitchFamily="34" charset="0"/>
              </a:rPr>
              <a:t>d</a:t>
            </a:r>
            <a:r>
              <a:rPr lang="es-MX" sz="2200" dirty="0" smtClean="0">
                <a:latin typeface="Arial" panose="020B0604020202020204" pitchFamily="34" charset="0"/>
                <a:cs typeface="Arial" panose="020B0604020202020204" pitchFamily="34" charset="0"/>
              </a:rPr>
              <a:t>e Flúor, </a:t>
            </a:r>
            <a:r>
              <a:rPr lang="es-MX" sz="2200" dirty="0" err="1" smtClean="0">
                <a:latin typeface="Arial" panose="020B0604020202020204" pitchFamily="34" charset="0"/>
                <a:cs typeface="Arial" panose="020B0604020202020204" pitchFamily="34" charset="0"/>
              </a:rPr>
              <a:t>etc</a:t>
            </a:r>
            <a:r>
              <a:rPr lang="es-MX" sz="2200" dirty="0" smtClean="0">
                <a:latin typeface="Arial" panose="020B0604020202020204" pitchFamily="34" charset="0"/>
                <a:cs typeface="Arial" panose="020B0604020202020204" pitchFamily="34" charset="0"/>
              </a:rPr>
              <a:t>; Los Días </a:t>
            </a:r>
            <a:r>
              <a:rPr lang="es-MX" sz="2200" dirty="0" smtClean="0">
                <a:latin typeface="Arial" panose="020B0604020202020204" pitchFamily="34" charset="0"/>
                <a:cs typeface="Arial" panose="020B0604020202020204" pitchFamily="34" charset="0"/>
              </a:rPr>
              <a:t>L</a:t>
            </a:r>
            <a:r>
              <a:rPr lang="es-MX" sz="2200" dirty="0" smtClean="0">
                <a:latin typeface="Arial" panose="020B0604020202020204" pitchFamily="34" charset="0"/>
                <a:cs typeface="Arial" panose="020B0604020202020204" pitchFamily="34" charset="0"/>
              </a:rPr>
              <a:t>unes, Miércoles </a:t>
            </a:r>
            <a:r>
              <a:rPr lang="es-MX" sz="2200" dirty="0" smtClean="0">
                <a:latin typeface="Arial" panose="020B0604020202020204" pitchFamily="34" charset="0"/>
                <a:cs typeface="Arial" panose="020B0604020202020204" pitchFamily="34" charset="0"/>
              </a:rPr>
              <a:t>y </a:t>
            </a:r>
            <a:r>
              <a:rPr lang="es-MX" sz="2200" dirty="0" smtClean="0">
                <a:latin typeface="Arial" panose="020B0604020202020204" pitchFamily="34" charset="0"/>
                <a:cs typeface="Arial" panose="020B0604020202020204" pitchFamily="34" charset="0"/>
              </a:rPr>
              <a:t>Vi</a:t>
            </a:r>
            <a:r>
              <a:rPr lang="es-MX" sz="2000" dirty="0" smtClean="0">
                <a:latin typeface="Arial" panose="020B0604020202020204" pitchFamily="34" charset="0"/>
                <a:cs typeface="Arial" panose="020B0604020202020204" pitchFamily="34" charset="0"/>
              </a:rPr>
              <a:t>ernes.</a:t>
            </a:r>
            <a:endParaRPr lang="es-MX" sz="2000" dirty="0">
              <a:latin typeface="Arial" panose="020B0604020202020204" pitchFamily="34" charset="0"/>
              <a:cs typeface="Arial" panose="020B0604020202020204" pitchFamily="34" charset="0"/>
            </a:endParaRPr>
          </a:p>
        </p:txBody>
      </p:sp>
      <p:pic>
        <p:nvPicPr>
          <p:cNvPr id="14" name="Imagen 13" descr="https://scontent-b-atl.xx.fbcdn.net/hphotos-prn2/v/t35.0-12/1800061_226525324215596_1442682212_o.jpg?oh=9591ece79d05fbffd8feafed71d35967&amp;oe=5337C2F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2466" y="1520577"/>
            <a:ext cx="2674961" cy="2051446"/>
          </a:xfrm>
          <a:prstGeom prst="rect">
            <a:avLst/>
          </a:prstGeom>
          <a:noFill/>
          <a:ln>
            <a:noFill/>
          </a:ln>
        </p:spPr>
      </p:pic>
      <p:sp>
        <p:nvSpPr>
          <p:cNvPr id="15" name="6 CuadroTexto"/>
          <p:cNvSpPr txBox="1"/>
          <p:nvPr/>
        </p:nvSpPr>
        <p:spPr>
          <a:xfrm>
            <a:off x="205759" y="4952168"/>
            <a:ext cx="8667374" cy="1107996"/>
          </a:xfrm>
          <a:prstGeom prst="rect">
            <a:avLst/>
          </a:prstGeom>
          <a:noFill/>
        </p:spPr>
        <p:txBody>
          <a:bodyPr wrap="square" rtlCol="0">
            <a:spAutoFit/>
          </a:bodyPr>
          <a:lstStyle/>
          <a:p>
            <a:pPr algn="just"/>
            <a:r>
              <a:rPr lang="es-MX" sz="2200" dirty="0" smtClean="0">
                <a:latin typeface="Arial" panose="020B0604020202020204" pitchFamily="34" charset="0"/>
                <a:cs typeface="Arial" panose="020B0604020202020204" pitchFamily="34" charset="0"/>
              </a:rPr>
              <a:t>Se les </a:t>
            </a:r>
            <a:r>
              <a:rPr lang="es-MX" sz="2200" dirty="0">
                <a:latin typeface="Arial" panose="020B0604020202020204" pitchFamily="34" charset="0"/>
                <a:cs typeface="Arial" panose="020B0604020202020204" pitchFamily="34" charset="0"/>
              </a:rPr>
              <a:t>b</a:t>
            </a:r>
            <a:r>
              <a:rPr lang="es-MX" sz="2200" dirty="0" smtClean="0">
                <a:latin typeface="Arial" panose="020B0604020202020204" pitchFamily="34" charset="0"/>
                <a:cs typeface="Arial" panose="020B0604020202020204" pitchFamily="34" charset="0"/>
              </a:rPr>
              <a:t>rinda </a:t>
            </a:r>
            <a:r>
              <a:rPr lang="es-MX" sz="2200" dirty="0" smtClean="0">
                <a:latin typeface="Arial" panose="020B0604020202020204" pitchFamily="34" charset="0"/>
                <a:cs typeface="Arial" panose="020B0604020202020204" pitchFamily="34" charset="0"/>
              </a:rPr>
              <a:t>atención</a:t>
            </a:r>
            <a:r>
              <a:rPr lang="es-MX" sz="2200" dirty="0" smtClean="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d</a:t>
            </a:r>
            <a:r>
              <a:rPr lang="es-MX" sz="2200" dirty="0" smtClean="0">
                <a:latin typeface="Arial" panose="020B0604020202020204" pitchFamily="34" charset="0"/>
                <a:cs typeface="Arial" panose="020B0604020202020204" pitchFamily="34" charset="0"/>
              </a:rPr>
              <a:t>e Enfermería </a:t>
            </a:r>
            <a:r>
              <a:rPr lang="es-MX" sz="2200" dirty="0" smtClean="0">
                <a:latin typeface="Arial" panose="020B0604020202020204" pitchFamily="34" charset="0"/>
                <a:cs typeface="Arial" panose="020B0604020202020204" pitchFamily="34" charset="0"/>
              </a:rPr>
              <a:t>de </a:t>
            </a:r>
            <a:r>
              <a:rPr lang="es-MX" sz="2200" dirty="0" smtClean="0">
                <a:latin typeface="Arial" panose="020B0604020202020204" pitchFamily="34" charset="0"/>
                <a:cs typeface="Arial" panose="020B0604020202020204" pitchFamily="34" charset="0"/>
              </a:rPr>
              <a:t>aplicación De Inyecciones, toma de </a:t>
            </a:r>
            <a:r>
              <a:rPr lang="es-MX" sz="2200" dirty="0" smtClean="0">
                <a:latin typeface="Arial" panose="020B0604020202020204" pitchFamily="34" charset="0"/>
                <a:cs typeface="Arial" panose="020B0604020202020204" pitchFamily="34" charset="0"/>
              </a:rPr>
              <a:t>presión</a:t>
            </a:r>
            <a:r>
              <a:rPr lang="es-MX" sz="2200" dirty="0" smtClean="0">
                <a:latin typeface="Arial" panose="020B0604020202020204" pitchFamily="34" charset="0"/>
                <a:cs typeface="Arial" panose="020B0604020202020204" pitchFamily="34" charset="0"/>
              </a:rPr>
              <a:t>, control de </a:t>
            </a:r>
            <a:r>
              <a:rPr lang="es-MX" sz="2200" dirty="0">
                <a:latin typeface="Arial" panose="020B0604020202020204" pitchFamily="34" charset="0"/>
                <a:cs typeface="Arial" panose="020B0604020202020204" pitchFamily="34" charset="0"/>
              </a:rPr>
              <a:t>g</a:t>
            </a:r>
            <a:r>
              <a:rPr lang="es-MX" sz="2200" dirty="0" smtClean="0">
                <a:latin typeface="Arial" panose="020B0604020202020204" pitchFamily="34" charset="0"/>
                <a:cs typeface="Arial" panose="020B0604020202020204" pitchFamily="34" charset="0"/>
              </a:rPr>
              <a:t>lucosa </a:t>
            </a:r>
            <a:r>
              <a:rPr lang="es-MX" sz="2200" dirty="0">
                <a:latin typeface="Arial" panose="020B0604020202020204" pitchFamily="34" charset="0"/>
                <a:cs typeface="Arial" panose="020B0604020202020204" pitchFamily="34" charset="0"/>
              </a:rPr>
              <a:t>a</a:t>
            </a:r>
            <a:r>
              <a:rPr lang="es-MX" sz="2200" dirty="0" smtClean="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l</a:t>
            </a:r>
            <a:r>
              <a:rPr lang="es-MX" sz="2200" dirty="0" smtClean="0">
                <a:latin typeface="Arial" panose="020B0604020202020204" pitchFamily="34" charset="0"/>
                <a:cs typeface="Arial" panose="020B0604020202020204" pitchFamily="34" charset="0"/>
              </a:rPr>
              <a:t>a </a:t>
            </a:r>
            <a:r>
              <a:rPr lang="es-MX" sz="2200" dirty="0" smtClean="0">
                <a:latin typeface="Arial" panose="020B0604020202020204" pitchFamily="34" charset="0"/>
                <a:cs typeface="Arial" panose="020B0604020202020204" pitchFamily="34" charset="0"/>
              </a:rPr>
              <a:t>ciudadanía</a:t>
            </a:r>
            <a:r>
              <a:rPr lang="es-MX" sz="2200" dirty="0" smtClean="0">
                <a:latin typeface="Arial" panose="020B0604020202020204" pitchFamily="34" charset="0"/>
                <a:cs typeface="Arial" panose="020B0604020202020204" pitchFamily="34" charset="0"/>
              </a:rPr>
              <a:t> en </a:t>
            </a:r>
            <a:r>
              <a:rPr lang="es-MX" sz="2200" dirty="0">
                <a:latin typeface="Arial" panose="020B0604020202020204" pitchFamily="34" charset="0"/>
                <a:cs typeface="Arial" panose="020B0604020202020204" pitchFamily="34" charset="0"/>
              </a:rPr>
              <a:t>g</a:t>
            </a:r>
            <a:r>
              <a:rPr lang="es-MX" sz="2200" dirty="0" smtClean="0">
                <a:latin typeface="Arial" panose="020B0604020202020204" pitchFamily="34" charset="0"/>
                <a:cs typeface="Arial" panose="020B0604020202020204" pitchFamily="34" charset="0"/>
              </a:rPr>
              <a:t>eneral </a:t>
            </a:r>
            <a:r>
              <a:rPr lang="es-MX" sz="2200" dirty="0">
                <a:latin typeface="Arial" panose="020B0604020202020204" pitchFamily="34" charset="0"/>
                <a:cs typeface="Arial" panose="020B0604020202020204" pitchFamily="34" charset="0"/>
              </a:rPr>
              <a:t>d</a:t>
            </a:r>
            <a:r>
              <a:rPr lang="es-MX" sz="2200" dirty="0" smtClean="0">
                <a:latin typeface="Arial" panose="020B0604020202020204" pitchFamily="34" charset="0"/>
                <a:cs typeface="Arial" panose="020B0604020202020204" pitchFamily="34" charset="0"/>
              </a:rPr>
              <a:t>e </a:t>
            </a:r>
            <a:r>
              <a:rPr lang="es-MX" sz="2200" dirty="0">
                <a:latin typeface="Arial" panose="020B0604020202020204" pitchFamily="34" charset="0"/>
                <a:cs typeface="Arial" panose="020B0604020202020204" pitchFamily="34" charset="0"/>
              </a:rPr>
              <a:t>l</a:t>
            </a:r>
            <a:r>
              <a:rPr lang="es-MX" sz="2200" dirty="0" smtClean="0">
                <a:latin typeface="Arial" panose="020B0604020202020204" pitchFamily="34" charset="0"/>
                <a:cs typeface="Arial" panose="020B0604020202020204" pitchFamily="34" charset="0"/>
              </a:rPr>
              <a:t>as </a:t>
            </a:r>
            <a:r>
              <a:rPr lang="es-MX" sz="2200" dirty="0">
                <a:latin typeface="Arial" panose="020B0604020202020204" pitchFamily="34" charset="0"/>
                <a:cs typeface="Arial" panose="020B0604020202020204" pitchFamily="34" charset="0"/>
              </a:rPr>
              <a:t>c</a:t>
            </a:r>
            <a:r>
              <a:rPr lang="es-MX" sz="2200" dirty="0" smtClean="0">
                <a:latin typeface="Arial" panose="020B0604020202020204" pitchFamily="34" charset="0"/>
                <a:cs typeface="Arial" panose="020B0604020202020204" pitchFamily="34" charset="0"/>
              </a:rPr>
              <a:t>olonias </a:t>
            </a:r>
            <a:r>
              <a:rPr lang="es-MX" sz="2200" dirty="0">
                <a:latin typeface="Arial" panose="020B0604020202020204" pitchFamily="34" charset="0"/>
                <a:cs typeface="Arial" panose="020B0604020202020204" pitchFamily="34" charset="0"/>
              </a:rPr>
              <a:t>a</a:t>
            </a:r>
            <a:r>
              <a:rPr lang="es-MX" sz="2200" dirty="0" smtClean="0">
                <a:latin typeface="Arial" panose="020B0604020202020204" pitchFamily="34" charset="0"/>
                <a:cs typeface="Arial" panose="020B0604020202020204" pitchFamily="34" charset="0"/>
              </a:rPr>
              <a:t>ledañas </a:t>
            </a:r>
            <a:r>
              <a:rPr lang="es-MX" sz="2200" dirty="0">
                <a:latin typeface="Arial" panose="020B0604020202020204" pitchFamily="34" charset="0"/>
                <a:cs typeface="Arial" panose="020B0604020202020204" pitchFamily="34" charset="0"/>
              </a:rPr>
              <a:t>a</a:t>
            </a:r>
            <a:r>
              <a:rPr lang="es-MX" sz="2200" dirty="0" smtClean="0">
                <a:latin typeface="Arial" panose="020B0604020202020204" pitchFamily="34" charset="0"/>
                <a:cs typeface="Arial" panose="020B0604020202020204" pitchFamily="34" charset="0"/>
              </a:rPr>
              <a:t> </a:t>
            </a:r>
            <a:r>
              <a:rPr lang="es-MX" sz="2200" dirty="0">
                <a:latin typeface="Arial" panose="020B0604020202020204" pitchFamily="34" charset="0"/>
                <a:cs typeface="Arial" panose="020B0604020202020204" pitchFamily="34" charset="0"/>
              </a:rPr>
              <a:t>n</a:t>
            </a:r>
            <a:r>
              <a:rPr lang="es-MX" sz="2200" dirty="0" smtClean="0">
                <a:latin typeface="Arial" panose="020B0604020202020204" pitchFamily="34" charset="0"/>
                <a:cs typeface="Arial" panose="020B0604020202020204" pitchFamily="34" charset="0"/>
              </a:rPr>
              <a:t>uestras </a:t>
            </a:r>
            <a:r>
              <a:rPr lang="es-MX" sz="2200" dirty="0">
                <a:latin typeface="Arial" panose="020B0604020202020204" pitchFamily="34" charset="0"/>
                <a:cs typeface="Arial" panose="020B0604020202020204" pitchFamily="34" charset="0"/>
              </a:rPr>
              <a:t>i</a:t>
            </a:r>
            <a:r>
              <a:rPr lang="es-MX" sz="2200" dirty="0" smtClean="0">
                <a:latin typeface="Arial" panose="020B0604020202020204" pitchFamily="34" charset="0"/>
                <a:cs typeface="Arial" panose="020B0604020202020204" pitchFamily="34" charset="0"/>
              </a:rPr>
              <a:t>nstalaciones.</a:t>
            </a:r>
            <a:endParaRPr lang="es-MX"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044853"/>
      </p:ext>
    </p:extLst>
  </p:cSld>
  <p:clrMapOvr>
    <a:masterClrMapping/>
  </p:clrMapOvr>
  <p:transition spd="slow">
    <p:whee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6451" y="4114800"/>
            <a:ext cx="8967549" cy="1938992"/>
          </a:xfrm>
          <a:prstGeom prst="rect">
            <a:avLst/>
          </a:prstGeom>
          <a:noFill/>
        </p:spPr>
        <p:txBody>
          <a:bodyPr wrap="square" rtlCol="0">
            <a:spAutoFit/>
          </a:bodyPr>
          <a:lstStyle/>
          <a:p>
            <a:pPr algn="just"/>
            <a:r>
              <a:rPr lang="es-MX" sz="2400" dirty="0">
                <a:latin typeface="Arial" pitchFamily="34" charset="0"/>
                <a:cs typeface="Arial" pitchFamily="34" charset="0"/>
              </a:rPr>
              <a:t>En coordinación con la Secretaria de Servicios </a:t>
            </a:r>
            <a:r>
              <a:rPr lang="es-MX" sz="2400" dirty="0" smtClean="0">
                <a:latin typeface="Arial" pitchFamily="34" charset="0"/>
                <a:cs typeface="Arial" pitchFamily="34" charset="0"/>
              </a:rPr>
              <a:t>Públicos, estamos trabajando en el diseño </a:t>
            </a:r>
            <a:r>
              <a:rPr lang="es-MX" sz="2400" dirty="0" smtClean="0">
                <a:latin typeface="Arial" pitchFamily="34" charset="0"/>
                <a:cs typeface="Arial" pitchFamily="34" charset="0"/>
              </a:rPr>
              <a:t>de </a:t>
            </a:r>
            <a:r>
              <a:rPr lang="es-MX" sz="2400" dirty="0" smtClean="0">
                <a:latin typeface="Arial" pitchFamily="34" charset="0"/>
                <a:cs typeface="Arial" pitchFamily="34" charset="0"/>
              </a:rPr>
              <a:t>las bancas de los 60’s, las cuales se exhiben en Juárez de </a:t>
            </a:r>
            <a:r>
              <a:rPr lang="es-MX" sz="2400" dirty="0" smtClean="0">
                <a:latin typeface="Arial" pitchFamily="34" charset="0"/>
                <a:cs typeface="Arial" pitchFamily="34" charset="0"/>
              </a:rPr>
              <a:t>Rol</a:t>
            </a:r>
            <a:r>
              <a:rPr lang="es-MX" sz="2400" dirty="0" smtClean="0">
                <a:latin typeface="Arial" pitchFamily="34" charset="0"/>
                <a:cs typeface="Arial" pitchFamily="34" charset="0"/>
              </a:rPr>
              <a:t>, mismas que pueden utilizarse por los visitantes. Esto con el apoyo de los jóvenes que acuden a nuestras clases de arte urbano, </a:t>
            </a:r>
            <a:endParaRPr lang="es-MX" sz="2400" dirty="0">
              <a:latin typeface="Arial" pitchFamily="34" charset="0"/>
              <a:cs typeface="Arial" pitchFamily="34" charset="0"/>
            </a:endParaRPr>
          </a:p>
        </p:txBody>
      </p:sp>
      <p:pic>
        <p:nvPicPr>
          <p:cNvPr id="7170" name="Picture 2" descr="F:\FOTOS INFORME\BANCAS CON GRAFITTI\CAM000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123" y="1528786"/>
            <a:ext cx="3887178" cy="256891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FOTOS INFORME\BANCAS CON GRAFITTI\CAM00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093" y="1502506"/>
            <a:ext cx="3868614" cy="261229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1"/>
          <p:cNvSpPr txBox="1"/>
          <p:nvPr/>
        </p:nvSpPr>
        <p:spPr>
          <a:xfrm>
            <a:off x="1592032" y="411630"/>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10" name="CuadroTexto 3"/>
          <p:cNvSpPr txBox="1"/>
          <p:nvPr/>
        </p:nvSpPr>
        <p:spPr>
          <a:xfrm>
            <a:off x="3383391" y="6308486"/>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Tree>
    <p:extLst>
      <p:ext uri="{BB962C8B-B14F-4D97-AF65-F5344CB8AC3E}">
        <p14:creationId xmlns:p14="http://schemas.microsoft.com/office/powerpoint/2010/main" val="529192896"/>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https://scontent-b-atl.xx.fbcdn.net/hphotos-prn1/v/t35.0-12/1015836_219901131536806_73631000_o.jpg?oh=4f0f03be1909f832e18cb79e06335fe8&amp;oe=5337CFE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720" y="1607304"/>
            <a:ext cx="2266141" cy="2489302"/>
          </a:xfrm>
          <a:prstGeom prst="rect">
            <a:avLst/>
          </a:prstGeom>
          <a:noFill/>
          <a:ln>
            <a:noFill/>
          </a:ln>
        </p:spPr>
      </p:pic>
      <p:pic>
        <p:nvPicPr>
          <p:cNvPr id="6" name="Imagen 4" descr="https://scontent-a-dfw.xx.fbcdn.net/hphotos-prn2/t1.0-9/10155855_221271184733134_1692460638_n.jpg"/>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27057" y="1571120"/>
            <a:ext cx="2404751" cy="2525486"/>
          </a:xfrm>
          <a:prstGeom prst="rect">
            <a:avLst/>
          </a:prstGeom>
          <a:noFill/>
          <a:ln>
            <a:noFill/>
          </a:ln>
        </p:spPr>
      </p:pic>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sp>
        <p:nvSpPr>
          <p:cNvPr id="10" name="5 CuadroTexto"/>
          <p:cNvSpPr txBox="1"/>
          <p:nvPr/>
        </p:nvSpPr>
        <p:spPr>
          <a:xfrm>
            <a:off x="95537" y="4196952"/>
            <a:ext cx="8734566" cy="738664"/>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Prestamos el servicio de Apoyo Escolar a </a:t>
            </a:r>
            <a:r>
              <a:rPr lang="es-MX" sz="2000" dirty="0">
                <a:latin typeface="Arial" panose="020B0604020202020204" pitchFamily="34" charset="0"/>
                <a:cs typeface="Arial" panose="020B0604020202020204" pitchFamily="34" charset="0"/>
              </a:rPr>
              <a:t>n</a:t>
            </a:r>
            <a:r>
              <a:rPr lang="es-MX" sz="2000" dirty="0" smtClean="0">
                <a:latin typeface="Arial" panose="020B0604020202020204" pitchFamily="34" charset="0"/>
                <a:cs typeface="Arial" panose="020B0604020202020204" pitchFamily="34" charset="0"/>
              </a:rPr>
              <a:t>iños </a:t>
            </a:r>
            <a:r>
              <a:rPr lang="es-MX" sz="2000" dirty="0">
                <a:latin typeface="Arial" panose="020B0604020202020204" pitchFamily="34" charset="0"/>
                <a:cs typeface="Arial" panose="020B0604020202020204" pitchFamily="34" charset="0"/>
              </a:rPr>
              <a:t>d</a:t>
            </a:r>
            <a:r>
              <a:rPr lang="es-MX" sz="2000" dirty="0" smtClean="0">
                <a:latin typeface="Arial" panose="020B0604020202020204" pitchFamily="34" charset="0"/>
                <a:cs typeface="Arial" panose="020B0604020202020204" pitchFamily="34" charset="0"/>
              </a:rPr>
              <a:t>e 2do Grado </a:t>
            </a:r>
            <a:r>
              <a:rPr lang="es-MX" sz="2000" dirty="0">
                <a:latin typeface="Arial" panose="020B0604020202020204" pitchFamily="34" charset="0"/>
                <a:cs typeface="Arial" panose="020B0604020202020204" pitchFamily="34" charset="0"/>
              </a:rPr>
              <a:t>a</a:t>
            </a:r>
            <a:r>
              <a:rPr lang="es-MX" sz="2000" dirty="0" smtClean="0">
                <a:latin typeface="Arial" panose="020B0604020202020204" pitchFamily="34" charset="0"/>
                <a:cs typeface="Arial" panose="020B0604020202020204" pitchFamily="34" charset="0"/>
              </a:rPr>
              <a:t> 6to Grado En la materia de  Matemáticas </a:t>
            </a:r>
            <a:r>
              <a:rPr lang="es-MX" sz="2000" dirty="0">
                <a:latin typeface="Arial" panose="020B0604020202020204" pitchFamily="34" charset="0"/>
                <a:cs typeface="Arial" panose="020B0604020202020204" pitchFamily="34" charset="0"/>
              </a:rPr>
              <a:t>y</a:t>
            </a:r>
            <a:r>
              <a:rPr lang="es-MX" sz="2000" dirty="0" smtClean="0">
                <a:latin typeface="Arial" panose="020B0604020202020204" pitchFamily="34" charset="0"/>
                <a:cs typeface="Arial" panose="020B0604020202020204" pitchFamily="34" charset="0"/>
              </a:rPr>
              <a:t> Español de Lunes a Viernes</a:t>
            </a:r>
            <a:r>
              <a:rPr lang="es-MX" sz="2200" dirty="0" smtClean="0">
                <a:latin typeface="Arial" panose="020B0604020202020204" pitchFamily="34" charset="0"/>
                <a:cs typeface="Arial" panose="020B0604020202020204" pitchFamily="34" charset="0"/>
              </a:rPr>
              <a:t>.</a:t>
            </a:r>
            <a:endParaRPr lang="es-MX" sz="2200" dirty="0">
              <a:latin typeface="Arial" panose="020B0604020202020204" pitchFamily="34" charset="0"/>
              <a:cs typeface="Arial" panose="020B0604020202020204" pitchFamily="34" charset="0"/>
            </a:endParaRPr>
          </a:p>
        </p:txBody>
      </p:sp>
      <p:pic>
        <p:nvPicPr>
          <p:cNvPr id="11" name="Imagen 10" descr="https://scontent-b-dfw.xx.fbcdn.net/hphotos-frc3/t1.0-9/10175028_221039358089650_2070962521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1003" y="1553028"/>
            <a:ext cx="2522474" cy="2428040"/>
          </a:xfrm>
          <a:prstGeom prst="rect">
            <a:avLst/>
          </a:prstGeom>
          <a:noFill/>
          <a:ln>
            <a:noFill/>
          </a:ln>
        </p:spPr>
      </p:pic>
      <p:sp>
        <p:nvSpPr>
          <p:cNvPr id="12" name="8 CuadroTexto"/>
          <p:cNvSpPr txBox="1"/>
          <p:nvPr/>
        </p:nvSpPr>
        <p:spPr>
          <a:xfrm>
            <a:off x="136478" y="5035962"/>
            <a:ext cx="8598089" cy="1015663"/>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Seguimos Brindando clases </a:t>
            </a:r>
            <a:r>
              <a:rPr lang="es-MX" sz="2000" dirty="0">
                <a:latin typeface="Arial" panose="020B0604020202020204" pitchFamily="34" charset="0"/>
                <a:cs typeface="Arial" panose="020B0604020202020204" pitchFamily="34" charset="0"/>
              </a:rPr>
              <a:t>d</a:t>
            </a:r>
            <a:r>
              <a:rPr lang="es-MX" sz="2000" dirty="0" smtClean="0">
                <a:latin typeface="Arial" panose="020B0604020202020204" pitchFamily="34" charset="0"/>
                <a:cs typeface="Arial" panose="020B0604020202020204" pitchFamily="34" charset="0"/>
              </a:rPr>
              <a:t>e </a:t>
            </a:r>
            <a:r>
              <a:rPr lang="es-MX" sz="2000" dirty="0">
                <a:latin typeface="Arial" panose="020B0604020202020204" pitchFamily="34" charset="0"/>
                <a:cs typeface="Arial" panose="020B0604020202020204" pitchFamily="34" charset="0"/>
              </a:rPr>
              <a:t>c</a:t>
            </a:r>
            <a:r>
              <a:rPr lang="es-MX" sz="2000" dirty="0" smtClean="0">
                <a:latin typeface="Arial" panose="020B0604020202020204" pitchFamily="34" charset="0"/>
                <a:cs typeface="Arial" panose="020B0604020202020204" pitchFamily="34" charset="0"/>
              </a:rPr>
              <a:t>anto </a:t>
            </a:r>
            <a:r>
              <a:rPr lang="es-MX" sz="2000" dirty="0">
                <a:latin typeface="Arial" panose="020B0604020202020204" pitchFamily="34" charset="0"/>
                <a:cs typeface="Arial" panose="020B0604020202020204" pitchFamily="34" charset="0"/>
              </a:rPr>
              <a:t>y</a:t>
            </a:r>
            <a:r>
              <a:rPr lang="es-MX" sz="2000"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g</a:t>
            </a:r>
            <a:r>
              <a:rPr lang="es-MX" sz="2000" dirty="0" smtClean="0">
                <a:latin typeface="Arial" panose="020B0604020202020204" pitchFamily="34" charset="0"/>
                <a:cs typeface="Arial" panose="020B0604020202020204" pitchFamily="34" charset="0"/>
              </a:rPr>
              <a:t>uitarra las cuales </a:t>
            </a:r>
            <a:r>
              <a:rPr lang="es-MX" sz="2000" dirty="0" smtClean="0">
                <a:latin typeface="Arial" panose="020B0604020202020204" pitchFamily="34" charset="0"/>
                <a:cs typeface="Arial" panose="020B0604020202020204" pitchFamily="34" charset="0"/>
              </a:rPr>
              <a:t>están</a:t>
            </a:r>
            <a:r>
              <a:rPr lang="es-MX" sz="2000" dirty="0" smtClean="0">
                <a:latin typeface="Arial" panose="020B0604020202020204" pitchFamily="34" charset="0"/>
                <a:cs typeface="Arial" panose="020B0604020202020204" pitchFamily="34" charset="0"/>
              </a:rPr>
              <a:t> formadas </a:t>
            </a:r>
            <a:r>
              <a:rPr lang="es-MX" sz="2000" dirty="0">
                <a:latin typeface="Arial" panose="020B0604020202020204" pitchFamily="34" charset="0"/>
                <a:cs typeface="Arial" panose="020B0604020202020204" pitchFamily="34" charset="0"/>
              </a:rPr>
              <a:t>p</a:t>
            </a:r>
            <a:r>
              <a:rPr lang="es-MX" sz="2000" dirty="0" smtClean="0">
                <a:latin typeface="Arial" panose="020B0604020202020204" pitchFamily="34" charset="0"/>
                <a:cs typeface="Arial" panose="020B0604020202020204" pitchFamily="34" charset="0"/>
              </a:rPr>
              <a:t>or </a:t>
            </a:r>
            <a:r>
              <a:rPr lang="es-MX" sz="2000" dirty="0">
                <a:latin typeface="Arial" panose="020B0604020202020204" pitchFamily="34" charset="0"/>
                <a:cs typeface="Arial" panose="020B0604020202020204" pitchFamily="34" charset="0"/>
              </a:rPr>
              <a:t>n</a:t>
            </a:r>
            <a:r>
              <a:rPr lang="es-MX" sz="2000" dirty="0" smtClean="0">
                <a:latin typeface="Arial" panose="020B0604020202020204" pitchFamily="34" charset="0"/>
                <a:cs typeface="Arial" panose="020B0604020202020204" pitchFamily="34" charset="0"/>
              </a:rPr>
              <a:t>iños </a:t>
            </a:r>
            <a:r>
              <a:rPr lang="es-MX" sz="2000" dirty="0">
                <a:latin typeface="Arial" panose="020B0604020202020204" pitchFamily="34" charset="0"/>
                <a:cs typeface="Arial" panose="020B0604020202020204" pitchFamily="34" charset="0"/>
              </a:rPr>
              <a:t>y</a:t>
            </a:r>
            <a:r>
              <a:rPr lang="es-MX" sz="2000" dirty="0" smtClean="0">
                <a:latin typeface="Arial" panose="020B0604020202020204" pitchFamily="34" charset="0"/>
                <a:cs typeface="Arial" panose="020B0604020202020204" pitchFamily="34" charset="0"/>
              </a:rPr>
              <a:t> </a:t>
            </a:r>
            <a:r>
              <a:rPr lang="es-MX" sz="2000" dirty="0">
                <a:latin typeface="Arial" panose="020B0604020202020204" pitchFamily="34" charset="0"/>
                <a:cs typeface="Arial" panose="020B0604020202020204" pitchFamily="34" charset="0"/>
              </a:rPr>
              <a:t>n</a:t>
            </a:r>
            <a:r>
              <a:rPr lang="es-MX" sz="2000" dirty="0" smtClean="0">
                <a:latin typeface="Arial" panose="020B0604020202020204" pitchFamily="34" charset="0"/>
                <a:cs typeface="Arial" panose="020B0604020202020204" pitchFamily="34" charset="0"/>
              </a:rPr>
              <a:t>iñas </a:t>
            </a:r>
            <a:r>
              <a:rPr lang="es-MX" sz="2000" dirty="0">
                <a:latin typeface="Arial" panose="020B0604020202020204" pitchFamily="34" charset="0"/>
                <a:cs typeface="Arial" panose="020B0604020202020204" pitchFamily="34" charset="0"/>
              </a:rPr>
              <a:t>d</a:t>
            </a:r>
            <a:r>
              <a:rPr lang="es-MX" sz="2000" dirty="0" smtClean="0">
                <a:latin typeface="Arial" panose="020B0604020202020204" pitchFamily="34" charset="0"/>
                <a:cs typeface="Arial" panose="020B0604020202020204" pitchFamily="34" charset="0"/>
              </a:rPr>
              <a:t>e </a:t>
            </a:r>
            <a:r>
              <a:rPr lang="es-MX" sz="2000" dirty="0">
                <a:latin typeface="Arial" panose="020B0604020202020204" pitchFamily="34" charset="0"/>
                <a:cs typeface="Arial" panose="020B0604020202020204" pitchFamily="34" charset="0"/>
              </a:rPr>
              <a:t>l</a:t>
            </a:r>
            <a:r>
              <a:rPr lang="es-MX" sz="2000" dirty="0" smtClean="0">
                <a:latin typeface="Arial" panose="020B0604020202020204" pitchFamily="34" charset="0"/>
                <a:cs typeface="Arial" panose="020B0604020202020204" pitchFamily="34" charset="0"/>
              </a:rPr>
              <a:t>as </a:t>
            </a:r>
            <a:r>
              <a:rPr lang="es-MX" sz="2000" dirty="0">
                <a:latin typeface="Arial" panose="020B0604020202020204" pitchFamily="34" charset="0"/>
                <a:cs typeface="Arial" panose="020B0604020202020204" pitchFamily="34" charset="0"/>
              </a:rPr>
              <a:t>c</a:t>
            </a:r>
            <a:r>
              <a:rPr lang="es-MX" sz="2000" dirty="0" smtClean="0">
                <a:latin typeface="Arial" panose="020B0604020202020204" pitchFamily="34" charset="0"/>
                <a:cs typeface="Arial" panose="020B0604020202020204" pitchFamily="34" charset="0"/>
              </a:rPr>
              <a:t>olonias Infonavit Reforma, </a:t>
            </a:r>
            <a:r>
              <a:rPr lang="es-MX" sz="2000" dirty="0">
                <a:latin typeface="Arial" panose="020B0604020202020204" pitchFamily="34" charset="0"/>
                <a:cs typeface="Arial" panose="020B0604020202020204" pitchFamily="34" charset="0"/>
              </a:rPr>
              <a:t>C</a:t>
            </a:r>
            <a:r>
              <a:rPr lang="es-MX" sz="2000" dirty="0" smtClean="0">
                <a:latin typeface="Arial" panose="020B0604020202020204" pitchFamily="34" charset="0"/>
                <a:cs typeface="Arial" panose="020B0604020202020204" pitchFamily="34" charset="0"/>
              </a:rPr>
              <a:t>oahuila, Colinas </a:t>
            </a:r>
            <a:r>
              <a:rPr lang="es-MX" sz="2000" dirty="0">
                <a:latin typeface="Arial" panose="020B0604020202020204" pitchFamily="34" charset="0"/>
                <a:cs typeface="Arial" panose="020B0604020202020204" pitchFamily="34" charset="0"/>
              </a:rPr>
              <a:t>d</a:t>
            </a:r>
            <a:r>
              <a:rPr lang="es-MX" sz="2000" dirty="0" smtClean="0">
                <a:latin typeface="Arial" panose="020B0604020202020204" pitchFamily="34" charset="0"/>
                <a:cs typeface="Arial" panose="020B0604020202020204" pitchFamily="34" charset="0"/>
              </a:rPr>
              <a:t>el Sol.</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341676"/>
      </p:ext>
    </p:extLst>
  </p:cSld>
  <p:clrMapOvr>
    <a:masterClrMapping/>
  </p:clrMapOvr>
  <p:transition spd="slow">
    <p:whee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https://scontent-a-dfw.xx.fbcdn.net/hphotos-prn2/t1.0-9/1897966_220749014785351_920436220_n.jpg"/>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1671" y="1451330"/>
            <a:ext cx="3679499" cy="2188597"/>
          </a:xfrm>
          <a:prstGeom prst="rect">
            <a:avLst/>
          </a:prstGeom>
          <a:noFill/>
          <a:ln>
            <a:noFill/>
          </a:ln>
        </p:spPr>
      </p:pic>
      <p:pic>
        <p:nvPicPr>
          <p:cNvPr id="6" name="Imagen 4" descr="https://scontent-b-dfw.xx.fbcdn.net/hphotos-prn1/v/t34.0-12/10253821_603558549721646_1409806267422854734_n.jpg?oh=ed3e25ab42bb2d2bc66d436cd8ce654d&amp;oe=534A4AD7"/>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64424" y="1341249"/>
            <a:ext cx="3584581" cy="2194559"/>
          </a:xfrm>
          <a:prstGeom prst="rect">
            <a:avLst/>
          </a:prstGeom>
          <a:noFill/>
          <a:ln>
            <a:noFill/>
          </a:ln>
        </p:spPr>
      </p:pic>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sp>
        <p:nvSpPr>
          <p:cNvPr id="10" name="6 CuadroTexto"/>
          <p:cNvSpPr txBox="1"/>
          <p:nvPr/>
        </p:nvSpPr>
        <p:spPr>
          <a:xfrm>
            <a:off x="150126" y="3794811"/>
            <a:ext cx="8723008" cy="1200329"/>
          </a:xfrm>
          <a:prstGeom prst="rect">
            <a:avLst/>
          </a:prstGeom>
          <a:noFill/>
        </p:spPr>
        <p:txBody>
          <a:bodyPr wrap="square" rtlCol="0">
            <a:spAutoFit/>
          </a:bodyPr>
          <a:lstStyle/>
          <a:p>
            <a:pPr algn="just"/>
            <a:r>
              <a:rPr lang="es-MX" sz="2400" dirty="0" smtClean="0">
                <a:latin typeface="Arial" panose="020B0604020202020204" pitchFamily="34" charset="0"/>
                <a:cs typeface="Arial" panose="020B0604020202020204" pitchFamily="34" charset="0"/>
              </a:rPr>
              <a:t>Las clases </a:t>
            </a:r>
            <a:r>
              <a:rPr lang="es-MX" sz="2400" dirty="0">
                <a:latin typeface="Arial" panose="020B0604020202020204" pitchFamily="34" charset="0"/>
                <a:cs typeface="Arial" panose="020B0604020202020204" pitchFamily="34" charset="0"/>
              </a:rPr>
              <a:t>d</a:t>
            </a:r>
            <a:r>
              <a:rPr lang="es-MX" sz="2400" dirty="0" smtClean="0">
                <a:latin typeface="Arial" panose="020B0604020202020204" pitchFamily="34" charset="0"/>
                <a:cs typeface="Arial" panose="020B0604020202020204" pitchFamily="34" charset="0"/>
              </a:rPr>
              <a:t>e Manualidades se </a:t>
            </a:r>
            <a:r>
              <a:rPr lang="es-MX" sz="2400" dirty="0">
                <a:latin typeface="Arial" panose="020B0604020202020204" pitchFamily="34" charset="0"/>
                <a:cs typeface="Arial" panose="020B0604020202020204" pitchFamily="34" charset="0"/>
              </a:rPr>
              <a:t>p</a:t>
            </a:r>
            <a:r>
              <a:rPr lang="es-MX" sz="2400" dirty="0" smtClean="0">
                <a:latin typeface="Arial" panose="020B0604020202020204" pitchFamily="34" charset="0"/>
                <a:cs typeface="Arial" panose="020B0604020202020204" pitchFamily="34" charset="0"/>
              </a:rPr>
              <a:t>roporcionan a niños </a:t>
            </a:r>
            <a:r>
              <a:rPr lang="es-MX" sz="2400" dirty="0">
                <a:latin typeface="Arial" panose="020B0604020202020204" pitchFamily="34" charset="0"/>
                <a:cs typeface="Arial" panose="020B0604020202020204" pitchFamily="34" charset="0"/>
              </a:rPr>
              <a:t>y</a:t>
            </a:r>
            <a:r>
              <a:rPr lang="es-MX" sz="2400" dirty="0" smtClean="0">
                <a:latin typeface="Arial" panose="020B0604020202020204" pitchFamily="34" charset="0"/>
                <a:cs typeface="Arial" panose="020B0604020202020204" pitchFamily="34" charset="0"/>
              </a:rPr>
              <a:t> Madres de Familia en </a:t>
            </a:r>
            <a:r>
              <a:rPr lang="es-MX" sz="2400" dirty="0">
                <a:latin typeface="Arial" panose="020B0604020202020204" pitchFamily="34" charset="0"/>
                <a:cs typeface="Arial" panose="020B0604020202020204" pitchFamily="34" charset="0"/>
              </a:rPr>
              <a:t>l</a:t>
            </a:r>
            <a:r>
              <a:rPr lang="es-MX" sz="2400" dirty="0" smtClean="0">
                <a:latin typeface="Arial" panose="020B0604020202020204" pitchFamily="34" charset="0"/>
                <a:cs typeface="Arial" panose="020B0604020202020204" pitchFamily="34" charset="0"/>
              </a:rPr>
              <a:t>a </a:t>
            </a:r>
            <a:r>
              <a:rPr lang="es-MX" sz="2400" dirty="0">
                <a:latin typeface="Arial" panose="020B0604020202020204" pitchFamily="34" charset="0"/>
                <a:cs typeface="Arial" panose="020B0604020202020204" pitchFamily="34" charset="0"/>
              </a:rPr>
              <a:t>c</a:t>
            </a:r>
            <a:r>
              <a:rPr lang="es-MX" sz="2400" dirty="0" smtClean="0">
                <a:latin typeface="Arial" panose="020B0604020202020204" pitchFamily="34" charset="0"/>
                <a:cs typeface="Arial" panose="020B0604020202020204" pitchFamily="34" charset="0"/>
              </a:rPr>
              <a:t>ual </a:t>
            </a:r>
            <a:r>
              <a:rPr lang="es-MX" sz="2400" dirty="0">
                <a:latin typeface="Arial" panose="020B0604020202020204" pitchFamily="34" charset="0"/>
                <a:cs typeface="Arial" panose="020B0604020202020204" pitchFamily="34" charset="0"/>
              </a:rPr>
              <a:t>s</a:t>
            </a:r>
            <a:r>
              <a:rPr lang="es-MX" sz="2400" dirty="0" smtClean="0">
                <a:latin typeface="Arial" panose="020B0604020202020204" pitchFamily="34" charset="0"/>
                <a:cs typeface="Arial" panose="020B0604020202020204" pitchFamily="34" charset="0"/>
              </a:rPr>
              <a:t>e </a:t>
            </a:r>
            <a:r>
              <a:rPr lang="es-MX" sz="2400" dirty="0">
                <a:latin typeface="Arial" panose="020B0604020202020204" pitchFamily="34" charset="0"/>
                <a:cs typeface="Arial" panose="020B0604020202020204" pitchFamily="34" charset="0"/>
              </a:rPr>
              <a:t>t</a:t>
            </a:r>
            <a:r>
              <a:rPr lang="es-MX" sz="2400" dirty="0" smtClean="0">
                <a:latin typeface="Arial" panose="020B0604020202020204" pitchFamily="34" charset="0"/>
                <a:cs typeface="Arial" panose="020B0604020202020204" pitchFamily="34" charset="0"/>
              </a:rPr>
              <a:t>rabaja </a:t>
            </a:r>
            <a:r>
              <a:rPr lang="es-MX" sz="2400" dirty="0">
                <a:latin typeface="Arial" panose="020B0604020202020204" pitchFamily="34" charset="0"/>
                <a:cs typeface="Arial" panose="020B0604020202020204" pitchFamily="34" charset="0"/>
              </a:rPr>
              <a:t>c</a:t>
            </a:r>
            <a:r>
              <a:rPr lang="es-MX" sz="2400" dirty="0" smtClean="0">
                <a:latin typeface="Arial" panose="020B0604020202020204" pitchFamily="34" charset="0"/>
                <a:cs typeface="Arial" panose="020B0604020202020204" pitchFamily="34" charset="0"/>
              </a:rPr>
              <a:t>on </a:t>
            </a:r>
            <a:r>
              <a:rPr lang="es-MX" sz="2400" dirty="0" err="1" smtClean="0">
                <a:latin typeface="Arial" panose="020B0604020202020204" pitchFamily="34" charset="0"/>
                <a:cs typeface="Arial" panose="020B0604020202020204" pitchFamily="34" charset="0"/>
              </a:rPr>
              <a:t>Fomi</a:t>
            </a:r>
            <a:r>
              <a:rPr lang="es-MX" sz="2400" dirty="0" smtClean="0">
                <a:latin typeface="Arial" panose="020B0604020202020204" pitchFamily="34" charset="0"/>
                <a:cs typeface="Arial" panose="020B0604020202020204" pitchFamily="34" charset="0"/>
              </a:rPr>
              <a:t>, pasta Flexible, estambre y Papel</a:t>
            </a:r>
            <a:r>
              <a:rPr lang="es-MX" sz="2000" dirty="0" smtClean="0">
                <a:latin typeface="Arial" panose="020B0604020202020204" pitchFamily="34" charset="0"/>
                <a:cs typeface="Arial" panose="020B0604020202020204" pitchFamily="34" charset="0"/>
              </a:rPr>
              <a:t>.</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628413"/>
      </p:ext>
    </p:extLst>
  </p:cSld>
  <p:clrMapOvr>
    <a:masterClrMapping/>
  </p:clrMapOvr>
  <p:transition spd="slow">
    <p:wheel spokes="3"/>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447548" y="6281592"/>
            <a:ext cx="2608471"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 </a:t>
            </a:r>
            <a:endParaRPr lang="es-ES"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pic>
        <p:nvPicPr>
          <p:cNvPr id="9" name="Picture 2" descr="C:\Users\user\Downloads\10261987_235711333296995_2097412140865719770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6200" y="1476198"/>
            <a:ext cx="3427561" cy="2440710"/>
          </a:xfrm>
          <a:prstGeom prst="rect">
            <a:avLst/>
          </a:prstGeom>
          <a:noFill/>
          <a:extLst>
            <a:ext uri="{909E8E84-426E-40DD-AFC4-6F175D3DCCD1}">
              <a14:hiddenFill xmlns:a14="http://schemas.microsoft.com/office/drawing/2010/main">
                <a:solidFill>
                  <a:srgbClr val="FFFFFF"/>
                </a:solidFill>
              </a14:hiddenFill>
            </a:ext>
          </a:extLst>
        </p:spPr>
      </p:pic>
      <p:sp>
        <p:nvSpPr>
          <p:cNvPr id="12" name="2 CuadroTexto"/>
          <p:cNvSpPr txBox="1"/>
          <p:nvPr/>
        </p:nvSpPr>
        <p:spPr>
          <a:xfrm>
            <a:off x="476732" y="1701093"/>
            <a:ext cx="3999207" cy="1569660"/>
          </a:xfrm>
          <a:prstGeom prst="rect">
            <a:avLst/>
          </a:prstGeom>
          <a:noFill/>
        </p:spPr>
        <p:txBody>
          <a:bodyPr wrap="square" rtlCol="0">
            <a:spAutoFit/>
          </a:bodyPr>
          <a:lstStyle/>
          <a:p>
            <a:pPr algn="ctr"/>
            <a:r>
              <a:rPr lang="es-MX" sz="2400" dirty="0" smtClean="0">
                <a:latin typeface="Arial" panose="020B0604020202020204" pitchFamily="34" charset="0"/>
                <a:cs typeface="Arial" panose="020B0604020202020204" pitchFamily="34" charset="0"/>
              </a:rPr>
              <a:t>Este 30 De Abril festejamos el Día Del Niño de </a:t>
            </a:r>
            <a:r>
              <a:rPr lang="es-MX" sz="2400" dirty="0">
                <a:latin typeface="Arial" panose="020B0604020202020204" pitchFamily="34" charset="0"/>
                <a:cs typeface="Arial" panose="020B0604020202020204" pitchFamily="34" charset="0"/>
              </a:rPr>
              <a:t>l</a:t>
            </a:r>
            <a:r>
              <a:rPr lang="es-MX" sz="2400" dirty="0" smtClean="0">
                <a:latin typeface="Arial" panose="020B0604020202020204" pitchFamily="34" charset="0"/>
                <a:cs typeface="Arial" panose="020B0604020202020204" pitchFamily="34" charset="0"/>
              </a:rPr>
              <a:t>os </a:t>
            </a:r>
            <a:r>
              <a:rPr lang="es-MX" sz="2400" dirty="0">
                <a:latin typeface="Arial" panose="020B0604020202020204" pitchFamily="34" charset="0"/>
                <a:cs typeface="Arial" panose="020B0604020202020204" pitchFamily="34" charset="0"/>
              </a:rPr>
              <a:t>g</a:t>
            </a:r>
            <a:r>
              <a:rPr lang="es-MX" sz="2400" dirty="0" smtClean="0">
                <a:latin typeface="Arial" panose="020B0604020202020204" pitchFamily="34" charset="0"/>
                <a:cs typeface="Arial" panose="020B0604020202020204" pitchFamily="34" charset="0"/>
              </a:rPr>
              <a:t>rupos </a:t>
            </a:r>
            <a:r>
              <a:rPr lang="es-MX" sz="2400" dirty="0">
                <a:latin typeface="Arial" panose="020B0604020202020204" pitchFamily="34" charset="0"/>
                <a:cs typeface="Arial" panose="020B0604020202020204" pitchFamily="34" charset="0"/>
              </a:rPr>
              <a:t>d</a:t>
            </a:r>
            <a:r>
              <a:rPr lang="es-MX" sz="2400" dirty="0" smtClean="0">
                <a:latin typeface="Arial" panose="020B0604020202020204" pitchFamily="34" charset="0"/>
                <a:cs typeface="Arial" panose="020B0604020202020204" pitchFamily="34" charset="0"/>
              </a:rPr>
              <a:t>e </a:t>
            </a:r>
            <a:r>
              <a:rPr lang="es-MX" sz="2400" dirty="0" err="1" smtClean="0">
                <a:latin typeface="Arial" panose="020B0604020202020204" pitchFamily="34" charset="0"/>
                <a:cs typeface="Arial" panose="020B0604020202020204" pitchFamily="34" charset="0"/>
              </a:rPr>
              <a:t>Bailoterapia</a:t>
            </a:r>
            <a:r>
              <a:rPr lang="es-MX" sz="2400" dirty="0" smtClean="0">
                <a:latin typeface="Arial" panose="020B0604020202020204" pitchFamily="34" charset="0"/>
                <a:cs typeface="Arial" panose="020B0604020202020204" pitchFamily="34" charset="0"/>
              </a:rPr>
              <a:t> </a:t>
            </a:r>
            <a:r>
              <a:rPr lang="es-MX" sz="2400" dirty="0" err="1" smtClean="0">
                <a:latin typeface="Arial" panose="020B0604020202020204" pitchFamily="34" charset="0"/>
                <a:cs typeface="Arial" panose="020B0604020202020204" pitchFamily="34" charset="0"/>
              </a:rPr>
              <a:t>Kids</a:t>
            </a:r>
            <a:r>
              <a:rPr lang="es-MX" sz="2400" dirty="0">
                <a:latin typeface="Arial" panose="020B0604020202020204" pitchFamily="34" charset="0"/>
                <a:cs typeface="Arial" panose="020B0604020202020204" pitchFamily="34" charset="0"/>
              </a:rPr>
              <a:t>,</a:t>
            </a:r>
            <a:r>
              <a:rPr lang="es-MX" sz="2400" dirty="0" smtClean="0">
                <a:latin typeface="Arial" panose="020B0604020202020204" pitchFamily="34" charset="0"/>
                <a:cs typeface="Arial" panose="020B0604020202020204" pitchFamily="34" charset="0"/>
              </a:rPr>
              <a:t> Canto Y Guitarra.</a:t>
            </a:r>
            <a:endParaRPr lang="es-MX" sz="2400" dirty="0">
              <a:latin typeface="Arial" panose="020B0604020202020204" pitchFamily="34" charset="0"/>
              <a:cs typeface="Arial" panose="020B0604020202020204" pitchFamily="34" charset="0"/>
            </a:endParaRPr>
          </a:p>
        </p:txBody>
      </p:sp>
      <p:sp>
        <p:nvSpPr>
          <p:cNvPr id="2" name="CuadroTexto 1"/>
          <p:cNvSpPr txBox="1"/>
          <p:nvPr/>
        </p:nvSpPr>
        <p:spPr>
          <a:xfrm>
            <a:off x="543631" y="4622196"/>
            <a:ext cx="7977029" cy="1200329"/>
          </a:xfrm>
          <a:prstGeom prst="rect">
            <a:avLst/>
          </a:prstGeom>
          <a:noFill/>
        </p:spPr>
        <p:txBody>
          <a:bodyPr wrap="square" rtlCol="0">
            <a:spAutoFit/>
          </a:bodyPr>
          <a:lstStyle/>
          <a:p>
            <a:pPr algn="ctr"/>
            <a:r>
              <a:rPr lang="es-MX" sz="2400" dirty="0" smtClean="0">
                <a:latin typeface="Arial" panose="020B0604020202020204" pitchFamily="34" charset="0"/>
                <a:cs typeface="Arial" panose="020B0604020202020204" pitchFamily="34" charset="0"/>
              </a:rPr>
              <a:t>Hasta este mes de Abril tenemos un total 68 </a:t>
            </a:r>
            <a:r>
              <a:rPr lang="es-MX" sz="2400" b="1" dirty="0" smtClean="0">
                <a:latin typeface="Arial" panose="020B0604020202020204" pitchFamily="34" charset="0"/>
                <a:cs typeface="Arial" panose="020B0604020202020204" pitchFamily="34" charset="0"/>
              </a:rPr>
              <a:t>Delegados Municipales </a:t>
            </a:r>
            <a:r>
              <a:rPr lang="es-MX" sz="2400" dirty="0" smtClean="0">
                <a:latin typeface="Arial" panose="020B0604020202020204" pitchFamily="34" charset="0"/>
                <a:cs typeface="Arial" panose="020B0604020202020204" pitchFamily="34" charset="0"/>
              </a:rPr>
              <a:t>Titulares y 68 suplentes en más de 50 colonias. </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546352"/>
      </p:ext>
    </p:extLst>
  </p:cSld>
  <p:clrMapOvr>
    <a:masterClrMapping/>
  </p:clrMapOvr>
  <p:transition spd="slow">
    <p:wheel spokes="3"/>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22159" y="0"/>
            <a:ext cx="6219972"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2202052" y="6328690"/>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9" name="CuadroTexto 3"/>
          <p:cNvSpPr txBox="1"/>
          <p:nvPr/>
        </p:nvSpPr>
        <p:spPr>
          <a:xfrm>
            <a:off x="476732" y="562833"/>
            <a:ext cx="8396401" cy="553998"/>
          </a:xfrm>
          <a:prstGeom prst="rect">
            <a:avLst/>
          </a:prstGeom>
          <a:noFill/>
        </p:spPr>
        <p:txBody>
          <a:bodyPr wrap="none" rtlCol="0">
            <a:spAutoFit/>
          </a:bodyPr>
          <a:lstStyle/>
          <a:p>
            <a:pPr algn="ctr"/>
            <a:r>
              <a:rPr lang="es-ES" sz="3000" b="1" i="1" dirty="0" smtClean="0">
                <a:solidFill>
                  <a:srgbClr val="FFFF66"/>
                </a:solidFill>
                <a:latin typeface="Arial" panose="020B0604020202020204" pitchFamily="34" charset="0"/>
                <a:cs typeface="Arial" panose="020B0604020202020204" pitchFamily="34" charset="0"/>
              </a:rPr>
              <a:t> PARTICIPACIÓN Y ATENCIÓN CIUDADANA</a:t>
            </a:r>
            <a:endParaRPr lang="es-ES" sz="3000" b="1" i="1" dirty="0">
              <a:solidFill>
                <a:srgbClr val="FFFF66"/>
              </a:solidFill>
              <a:latin typeface="Arial" panose="020B0604020202020204" pitchFamily="34" charset="0"/>
              <a:cs typeface="Arial" panose="020B0604020202020204" pitchFamily="34" charset="0"/>
            </a:endParaRPr>
          </a:p>
        </p:txBody>
      </p:sp>
      <p:sp>
        <p:nvSpPr>
          <p:cNvPr id="2" name="CuadroTexto 1"/>
          <p:cNvSpPr txBox="1"/>
          <p:nvPr/>
        </p:nvSpPr>
        <p:spPr>
          <a:xfrm>
            <a:off x="465497" y="2010982"/>
            <a:ext cx="8407636" cy="3785652"/>
          </a:xfrm>
          <a:prstGeom prst="rect">
            <a:avLst/>
          </a:prstGeom>
          <a:noFill/>
        </p:spPr>
        <p:txBody>
          <a:bodyPr wrap="square" rtlCol="0">
            <a:spAutoFit/>
          </a:bodyPr>
          <a:lstStyle/>
          <a:p>
            <a:r>
              <a:rPr lang="es-MX" sz="2400" dirty="0" smtClean="0">
                <a:latin typeface="Arial" panose="020B0604020202020204" pitchFamily="34" charset="0"/>
                <a:cs typeface="Arial" panose="020B0604020202020204" pitchFamily="34" charset="0"/>
              </a:rPr>
              <a:t>Seguir con los Nombramientos y capacitaciones de Delegados Municipales.</a:t>
            </a:r>
          </a:p>
          <a:p>
            <a:r>
              <a:rPr lang="es-MX" sz="2400" dirty="0" err="1" smtClean="0">
                <a:latin typeface="Arial" panose="020B0604020202020204" pitchFamily="34" charset="0"/>
                <a:cs typeface="Arial" panose="020B0604020202020204" pitchFamily="34" charset="0"/>
              </a:rPr>
              <a:t>Bailoterapia</a:t>
            </a:r>
            <a:r>
              <a:rPr lang="es-MX" sz="2400" dirty="0" smtClean="0">
                <a:latin typeface="Arial" panose="020B0604020202020204" pitchFamily="34" charset="0"/>
                <a:cs typeface="Arial" panose="020B0604020202020204" pitchFamily="34" charset="0"/>
              </a:rPr>
              <a:t> </a:t>
            </a:r>
          </a:p>
          <a:p>
            <a:r>
              <a:rPr lang="es-MX" sz="2400" dirty="0" err="1" smtClean="0">
                <a:latin typeface="Arial" panose="020B0604020202020204" pitchFamily="34" charset="0"/>
                <a:cs typeface="Arial" panose="020B0604020202020204" pitchFamily="34" charset="0"/>
              </a:rPr>
              <a:t>Bailoterapia</a:t>
            </a:r>
            <a:r>
              <a:rPr lang="es-MX" sz="2400" dirty="0" smtClean="0">
                <a:latin typeface="Arial" panose="020B0604020202020204" pitchFamily="34" charset="0"/>
                <a:cs typeface="Arial" panose="020B0604020202020204" pitchFamily="34" charset="0"/>
              </a:rPr>
              <a:t> </a:t>
            </a:r>
            <a:r>
              <a:rPr lang="es-MX" sz="2400" dirty="0" err="1" smtClean="0">
                <a:latin typeface="Arial" panose="020B0604020202020204" pitchFamily="34" charset="0"/>
                <a:cs typeface="Arial" panose="020B0604020202020204" pitchFamily="34" charset="0"/>
              </a:rPr>
              <a:t>Kids</a:t>
            </a:r>
            <a:endParaRPr lang="es-MX" sz="2400" dirty="0" smtClean="0">
              <a:latin typeface="Arial" panose="020B0604020202020204" pitchFamily="34" charset="0"/>
              <a:cs typeface="Arial" panose="020B0604020202020204" pitchFamily="34" charset="0"/>
            </a:endParaRPr>
          </a:p>
          <a:p>
            <a:r>
              <a:rPr lang="es-MX" sz="2400" dirty="0" smtClean="0">
                <a:latin typeface="Arial" panose="020B0604020202020204" pitchFamily="34" charset="0"/>
                <a:cs typeface="Arial" panose="020B0604020202020204" pitchFamily="34" charset="0"/>
              </a:rPr>
              <a:t>Servicio Dental y Enfermería</a:t>
            </a:r>
          </a:p>
          <a:p>
            <a:r>
              <a:rPr lang="es-MX" sz="2400" dirty="0" smtClean="0">
                <a:latin typeface="Arial" panose="020B0604020202020204" pitchFamily="34" charset="0"/>
                <a:cs typeface="Arial" panose="020B0604020202020204" pitchFamily="34" charset="0"/>
              </a:rPr>
              <a:t>Clase Master de </a:t>
            </a:r>
            <a:r>
              <a:rPr lang="es-MX" sz="2400" dirty="0" err="1" smtClean="0">
                <a:latin typeface="Arial" panose="020B0604020202020204" pitchFamily="34" charset="0"/>
                <a:cs typeface="Arial" panose="020B0604020202020204" pitchFamily="34" charset="0"/>
              </a:rPr>
              <a:t>Bailoterapia</a:t>
            </a:r>
            <a:r>
              <a:rPr lang="es-MX" sz="2400" dirty="0" smtClean="0">
                <a:latin typeface="Arial" panose="020B0604020202020204" pitchFamily="34" charset="0"/>
                <a:cs typeface="Arial" panose="020B0604020202020204" pitchFamily="34" charset="0"/>
              </a:rPr>
              <a:t> el 12 de Mayo</a:t>
            </a:r>
          </a:p>
          <a:p>
            <a:r>
              <a:rPr lang="es-MX" sz="2400" dirty="0" smtClean="0">
                <a:latin typeface="Arial" panose="020B0604020202020204" pitchFamily="34" charset="0"/>
                <a:cs typeface="Arial" panose="020B0604020202020204" pitchFamily="34" charset="0"/>
              </a:rPr>
              <a:t>Apoyo Escolar </a:t>
            </a:r>
          </a:p>
          <a:p>
            <a:r>
              <a:rPr lang="es-MX" sz="2400" dirty="0" smtClean="0">
                <a:latin typeface="Arial" panose="020B0604020202020204" pitchFamily="34" charset="0"/>
                <a:cs typeface="Arial" panose="020B0604020202020204" pitchFamily="34" charset="0"/>
              </a:rPr>
              <a:t>Manualidades</a:t>
            </a:r>
          </a:p>
          <a:p>
            <a:endParaRPr lang="es-MX" sz="2400" dirty="0" smtClean="0">
              <a:latin typeface="Arial" panose="020B0604020202020204" pitchFamily="34" charset="0"/>
              <a:cs typeface="Arial" panose="020B0604020202020204" pitchFamily="34" charset="0"/>
            </a:endParaRPr>
          </a:p>
          <a:p>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692095"/>
      </p:ext>
    </p:extLst>
  </p:cSld>
  <p:clrMapOvr>
    <a:masterClrMapping/>
  </p:clrMapOvr>
  <p:transition spd="slow">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6451" y="3775361"/>
            <a:ext cx="8967549" cy="2308324"/>
          </a:xfrm>
          <a:prstGeom prst="rect">
            <a:avLst/>
          </a:prstGeom>
          <a:noFill/>
        </p:spPr>
        <p:txBody>
          <a:bodyPr wrap="square" rtlCol="0">
            <a:spAutoFit/>
          </a:bodyPr>
          <a:lstStyle/>
          <a:p>
            <a:endParaRPr lang="es-MX" sz="2400" dirty="0">
              <a:cs typeface="Arial" pitchFamily="34" charset="0"/>
            </a:endParaRPr>
          </a:p>
          <a:p>
            <a:pPr algn="just"/>
            <a:r>
              <a:rPr lang="es-MX" sz="2400" dirty="0" smtClean="0">
                <a:latin typeface="Arial" pitchFamily="34" charset="0"/>
                <a:cs typeface="Arial" pitchFamily="34" charset="0"/>
              </a:rPr>
              <a:t>El día miércoles 30 de abril se realizó la visita a el  Colegio San Patricio Cumbres, donde asistieron 110 niños de la colonia Héroe de Nacozari, donde celebraron el día del Niño y recibieron regalos.</a:t>
            </a:r>
          </a:p>
          <a:p>
            <a:pPr algn="just"/>
            <a:endParaRPr lang="es-MX" sz="2400" dirty="0">
              <a:latin typeface="Arial" pitchFamily="34" charset="0"/>
              <a:cs typeface="Arial" pitchFamily="34" charset="0"/>
            </a:endParaRPr>
          </a:p>
        </p:txBody>
      </p:sp>
      <p:sp>
        <p:nvSpPr>
          <p:cNvPr id="4" name="CuadroTexto 1"/>
          <p:cNvSpPr txBox="1"/>
          <p:nvPr/>
        </p:nvSpPr>
        <p:spPr>
          <a:xfrm>
            <a:off x="1565138" y="478865"/>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6"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CuadroTexto 3"/>
          <p:cNvSpPr txBox="1"/>
          <p:nvPr/>
        </p:nvSpPr>
        <p:spPr>
          <a:xfrm>
            <a:off x="3396838" y="6321932"/>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endParaRPr lang="es-ES" b="1" i="1" dirty="0">
              <a:solidFill>
                <a:srgbClr val="FFFF66"/>
              </a:solidFill>
              <a:latin typeface="Arial" panose="020B0604020202020204" pitchFamily="34" charset="0"/>
              <a:cs typeface="Arial" panose="020B0604020202020204" pitchFamily="34" charset="0"/>
            </a:endParaRPr>
          </a:p>
        </p:txBody>
      </p:sp>
      <p:pic>
        <p:nvPicPr>
          <p:cNvPr id="24577" name="Picture 1" descr="C:\Users\ADMIN\Desktop\CAM00237.jpg"/>
          <p:cNvPicPr>
            <a:picLocks noChangeAspect="1" noChangeArrowheads="1"/>
          </p:cNvPicPr>
          <p:nvPr/>
        </p:nvPicPr>
        <p:blipFill>
          <a:blip r:embed="rId2" cstate="print"/>
          <a:srcRect/>
          <a:stretch>
            <a:fillRect/>
          </a:stretch>
        </p:blipFill>
        <p:spPr bwMode="auto">
          <a:xfrm>
            <a:off x="256032" y="1515290"/>
            <a:ext cx="3328416" cy="2215462"/>
          </a:xfrm>
          <a:prstGeom prst="rect">
            <a:avLst/>
          </a:prstGeom>
          <a:noFill/>
        </p:spPr>
      </p:pic>
      <p:pic>
        <p:nvPicPr>
          <p:cNvPr id="24578" name="Picture 2" descr="C:\Users\ADMIN\Desktop\CAM00217.jpg"/>
          <p:cNvPicPr>
            <a:picLocks noChangeAspect="1" noChangeArrowheads="1"/>
          </p:cNvPicPr>
          <p:nvPr/>
        </p:nvPicPr>
        <p:blipFill>
          <a:blip r:embed="rId3" cstate="print"/>
          <a:srcRect/>
          <a:stretch>
            <a:fillRect/>
          </a:stretch>
        </p:blipFill>
        <p:spPr bwMode="auto">
          <a:xfrm>
            <a:off x="3599726" y="1516284"/>
            <a:ext cx="1574157" cy="2233913"/>
          </a:xfrm>
          <a:prstGeom prst="rect">
            <a:avLst/>
          </a:prstGeom>
          <a:noFill/>
        </p:spPr>
      </p:pic>
      <p:pic>
        <p:nvPicPr>
          <p:cNvPr id="24579" name="Picture 3" descr="C:\Users\ADMIN\Desktop\CAM00239.jpg"/>
          <p:cNvPicPr>
            <a:picLocks noChangeAspect="1" noChangeArrowheads="1"/>
          </p:cNvPicPr>
          <p:nvPr/>
        </p:nvPicPr>
        <p:blipFill>
          <a:blip r:embed="rId4" cstate="print"/>
          <a:srcRect/>
          <a:stretch>
            <a:fillRect/>
          </a:stretch>
        </p:blipFill>
        <p:spPr bwMode="auto">
          <a:xfrm>
            <a:off x="5197602" y="1517142"/>
            <a:ext cx="2995422" cy="2213610"/>
          </a:xfrm>
          <a:prstGeom prst="rect">
            <a:avLst/>
          </a:prstGeom>
          <a:noFill/>
        </p:spPr>
      </p:pic>
    </p:spTree>
    <p:extLst>
      <p:ext uri="{BB962C8B-B14F-4D97-AF65-F5344CB8AC3E}">
        <p14:creationId xmlns:p14="http://schemas.microsoft.com/office/powerpoint/2010/main" val="264943208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6451" y="4022361"/>
            <a:ext cx="8967549" cy="1569660"/>
          </a:xfrm>
          <a:prstGeom prst="rect">
            <a:avLst/>
          </a:prstGeom>
          <a:noFill/>
        </p:spPr>
        <p:txBody>
          <a:bodyPr wrap="square" rtlCol="0">
            <a:spAutoFit/>
          </a:bodyPr>
          <a:lstStyle/>
          <a:p>
            <a:endParaRPr lang="es-MX" sz="2400" dirty="0">
              <a:cs typeface="Arial" pitchFamily="34" charset="0"/>
            </a:endParaRPr>
          </a:p>
          <a:p>
            <a:pPr algn="just"/>
            <a:r>
              <a:rPr lang="es-MX" sz="2400" dirty="0" smtClean="0">
                <a:latin typeface="Arial" pitchFamily="34" charset="0"/>
                <a:cs typeface="Arial" pitchFamily="34" charset="0"/>
              </a:rPr>
              <a:t>Seguimos impartiendo el Taller “Proyecto de Vida”, todo el mes de Abril, cada miércoles en las instalaciones del Auditorio Municipal</a:t>
            </a:r>
            <a:r>
              <a:rPr lang="es-MX" sz="2400" dirty="0">
                <a:latin typeface="Arial" pitchFamily="34" charset="0"/>
                <a:cs typeface="Arial" pitchFamily="34" charset="0"/>
              </a:rPr>
              <a:t>,</a:t>
            </a:r>
            <a:r>
              <a:rPr lang="es-MX" sz="2400" dirty="0" smtClean="0">
                <a:latin typeface="Arial" pitchFamily="34" charset="0"/>
                <a:cs typeface="Arial" pitchFamily="34" charset="0"/>
              </a:rPr>
              <a:t> dirigido a empleados del municipio.</a:t>
            </a:r>
            <a:endParaRPr lang="es-MX" sz="2400" dirty="0">
              <a:latin typeface="Arial" pitchFamily="34" charset="0"/>
              <a:cs typeface="Arial" pitchFamily="34" charset="0"/>
            </a:endParaRPr>
          </a:p>
        </p:txBody>
      </p:sp>
      <p:pic>
        <p:nvPicPr>
          <p:cNvPr id="10242" name="Picture 2" descr="F:\TALLER PROYECTO DE VIDA\CAM00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3" y="1662479"/>
            <a:ext cx="4044462" cy="227501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TALLER PROYECTO DE VIDA\CAM00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230" y="1650756"/>
            <a:ext cx="4044462" cy="227501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1"/>
          <p:cNvSpPr txBox="1"/>
          <p:nvPr/>
        </p:nvSpPr>
        <p:spPr>
          <a:xfrm>
            <a:off x="1578585" y="532651"/>
            <a:ext cx="5996899"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endParaRPr lang="es-ES" sz="3200" b="1" i="1" dirty="0">
              <a:solidFill>
                <a:srgbClr val="FFFF66"/>
              </a:solidFill>
              <a:latin typeface="Arial" panose="020B0604020202020204" pitchFamily="34" charset="0"/>
              <a:cs typeface="Arial" panose="020B0604020202020204" pitchFamily="34" charset="0"/>
            </a:endParaRPr>
          </a:p>
        </p:txBody>
      </p:sp>
      <p:sp>
        <p:nvSpPr>
          <p:cNvPr id="8" name="CuadroTexto 3"/>
          <p:cNvSpPr txBox="1"/>
          <p:nvPr/>
        </p:nvSpPr>
        <p:spPr>
          <a:xfrm>
            <a:off x="3383391" y="6308486"/>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
        <p:nvSpPr>
          <p:cNvPr id="9" name="CuadroTexto 3"/>
          <p:cNvSpPr txBox="1"/>
          <p:nvPr/>
        </p:nvSpPr>
        <p:spPr>
          <a:xfrm>
            <a:off x="2202053" y="78015"/>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94991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78586" y="478865"/>
            <a:ext cx="5996898"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INSTITUTO DE LA JUVENTUD</a:t>
            </a:r>
          </a:p>
        </p:txBody>
      </p:sp>
      <p:sp>
        <p:nvSpPr>
          <p:cNvPr id="3" name="2 CuadroTexto"/>
          <p:cNvSpPr txBox="1"/>
          <p:nvPr/>
        </p:nvSpPr>
        <p:spPr>
          <a:xfrm>
            <a:off x="93259" y="1879325"/>
            <a:ext cx="8967549" cy="3416320"/>
          </a:xfrm>
          <a:prstGeom prst="rect">
            <a:avLst/>
          </a:prstGeom>
          <a:noFill/>
        </p:spPr>
        <p:txBody>
          <a:bodyPr wrap="square" rtlCol="0">
            <a:spAutoFit/>
          </a:bodyPr>
          <a:lstStyle/>
          <a:p>
            <a:endParaRPr lang="es-MX" sz="2400" dirty="0">
              <a:cs typeface="Arial" pitchFamily="34" charset="0"/>
            </a:endParaRPr>
          </a:p>
          <a:p>
            <a:pPr algn="just">
              <a:buFont typeface="Arial" pitchFamily="34" charset="0"/>
              <a:buChar char="•"/>
            </a:pPr>
            <a:r>
              <a:rPr lang="es-MX" sz="2400" dirty="0" smtClean="0"/>
              <a:t> </a:t>
            </a:r>
            <a:r>
              <a:rPr lang="es-MX" sz="2400" dirty="0" smtClean="0">
                <a:latin typeface="Arial" pitchFamily="34" charset="0"/>
                <a:cs typeface="Arial" pitchFamily="34" charset="0"/>
              </a:rPr>
              <a:t>Competencia de Skateboarding</a:t>
            </a:r>
            <a:endParaRPr lang="es-MX" sz="2400" dirty="0">
              <a:latin typeface="Arial" pitchFamily="34" charset="0"/>
              <a:cs typeface="Arial" pitchFamily="34" charset="0"/>
            </a:endParaRPr>
          </a:p>
          <a:p>
            <a:pPr algn="just">
              <a:buFont typeface="Arial" pitchFamily="34" charset="0"/>
              <a:buChar char="•"/>
            </a:pPr>
            <a:r>
              <a:rPr lang="es-MX" sz="2400" dirty="0" smtClean="0">
                <a:latin typeface="Arial" pitchFamily="34" charset="0"/>
                <a:cs typeface="Arial" pitchFamily="34" charset="0"/>
              </a:rPr>
              <a:t> Llevar el Programa “Transformando el entorno de tu colonia” a la colonia Santa Mónica.</a:t>
            </a:r>
          </a:p>
          <a:p>
            <a:pPr algn="just">
              <a:buFont typeface="Arial" pitchFamily="34" charset="0"/>
              <a:buChar char="•"/>
            </a:pPr>
            <a:r>
              <a:rPr lang="es-MX" sz="2400" dirty="0">
                <a:latin typeface="Arial" pitchFamily="34" charset="0"/>
                <a:cs typeface="Arial" pitchFamily="34" charset="0"/>
              </a:rPr>
              <a:t> S</a:t>
            </a:r>
            <a:r>
              <a:rPr lang="es-MX" sz="2400" dirty="0" smtClean="0">
                <a:latin typeface="Arial" pitchFamily="34" charset="0"/>
                <a:cs typeface="Arial" pitchFamily="34" charset="0"/>
              </a:rPr>
              <a:t>egunda etapa del </a:t>
            </a:r>
            <a:r>
              <a:rPr lang="es-MX" sz="2400" dirty="0">
                <a:latin typeface="Arial" pitchFamily="34" charset="0"/>
                <a:cs typeface="Arial" pitchFamily="34" charset="0"/>
              </a:rPr>
              <a:t>Programa “Transformando el entorno de tu colonia” a la </a:t>
            </a:r>
            <a:r>
              <a:rPr lang="es-MX" sz="2400" dirty="0" smtClean="0">
                <a:latin typeface="Arial" pitchFamily="34" charset="0"/>
                <a:cs typeface="Arial" pitchFamily="34" charset="0"/>
              </a:rPr>
              <a:t>colonia Portal de Vaquerías.</a:t>
            </a:r>
          </a:p>
          <a:p>
            <a:pPr algn="just">
              <a:buFont typeface="Arial" pitchFamily="34" charset="0"/>
              <a:buChar char="•"/>
            </a:pPr>
            <a:r>
              <a:rPr lang="es-MX" sz="2400" dirty="0" smtClean="0">
                <a:latin typeface="Arial" pitchFamily="34" charset="0"/>
                <a:cs typeface="Arial" pitchFamily="34" charset="0"/>
              </a:rPr>
              <a:t> Preparación del evento Undergroud mi estilo de vida</a:t>
            </a:r>
          </a:p>
          <a:p>
            <a:pPr algn="just">
              <a:buFont typeface="Arial" pitchFamily="34" charset="0"/>
              <a:buChar char="•"/>
            </a:pPr>
            <a:r>
              <a:rPr lang="es-MX" sz="2400" dirty="0" smtClean="0">
                <a:latin typeface="Arial" pitchFamily="34" charset="0"/>
                <a:cs typeface="Arial" pitchFamily="34" charset="0"/>
              </a:rPr>
              <a:t> Continuidad de clases de batucada, parkour, grafiti y skateboarding</a:t>
            </a:r>
            <a:r>
              <a:rPr lang="es-MX" sz="2400" dirty="0" smtClean="0"/>
              <a:t>.</a:t>
            </a:r>
          </a:p>
        </p:txBody>
      </p:sp>
      <p:sp>
        <p:nvSpPr>
          <p:cNvPr id="6" name="CuadroTexto 3"/>
          <p:cNvSpPr txBox="1"/>
          <p:nvPr/>
        </p:nvSpPr>
        <p:spPr>
          <a:xfrm>
            <a:off x="2447713" y="6405529"/>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
        <p:nvSpPr>
          <p:cNvPr id="7" name="6 Rectángulo"/>
          <p:cNvSpPr/>
          <p:nvPr/>
        </p:nvSpPr>
        <p:spPr>
          <a:xfrm>
            <a:off x="1410140" y="0"/>
            <a:ext cx="6333786" cy="584775"/>
          </a:xfrm>
          <a:prstGeom prst="rect">
            <a:avLst/>
          </a:prstGeom>
        </p:spPr>
        <p:txBody>
          <a:bodyPr wrap="none">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 Compromisos para Mayo 2014 </a:t>
            </a:r>
            <a:endParaRPr lang="es-ES" sz="3200"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49881"/>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55497" y="227309"/>
            <a:ext cx="7144330" cy="523220"/>
          </a:xfrm>
          <a:prstGeom prst="rect">
            <a:avLst/>
          </a:prstGeom>
          <a:noFill/>
        </p:spPr>
        <p:txBody>
          <a:bodyPr wrap="square" rtlCol="0">
            <a:spAutoFit/>
          </a:bodyPr>
          <a:lstStyle/>
          <a:p>
            <a:r>
              <a:rPr lang="es-MX" sz="2800" b="1" i="1" dirty="0" smtClean="0">
                <a:solidFill>
                  <a:srgbClr val="FFFF00"/>
                </a:solidFill>
              </a:rPr>
              <a:t>           </a:t>
            </a:r>
            <a:endParaRPr lang="es-MX" sz="3200" b="1" i="1" dirty="0">
              <a:solidFill>
                <a:srgbClr val="FFFF00"/>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902" y="1600198"/>
            <a:ext cx="2551186" cy="199674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6933" y="1600198"/>
            <a:ext cx="2921457" cy="205281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909" y="1666816"/>
            <a:ext cx="3030766" cy="2052816"/>
          </a:xfrm>
          <a:prstGeom prst="rect">
            <a:avLst/>
          </a:prstGeom>
        </p:spPr>
      </p:pic>
      <p:sp>
        <p:nvSpPr>
          <p:cNvPr id="6" name="CuadroTexto 5"/>
          <p:cNvSpPr txBox="1"/>
          <p:nvPr/>
        </p:nvSpPr>
        <p:spPr>
          <a:xfrm>
            <a:off x="147403" y="3940801"/>
            <a:ext cx="8859267" cy="1938992"/>
          </a:xfrm>
          <a:prstGeom prst="rect">
            <a:avLst/>
          </a:prstGeom>
          <a:noFill/>
        </p:spPr>
        <p:txBody>
          <a:bodyPr wrap="square" rtlCol="0">
            <a:spAutoFit/>
          </a:bodyPr>
          <a:lstStyle/>
          <a:p>
            <a:pPr algn="just">
              <a:buNone/>
            </a:pPr>
            <a:r>
              <a:rPr lang="es-MX" sz="2400" dirty="0" smtClean="0">
                <a:latin typeface="Arial" panose="020B0604020202020204" pitchFamily="34" charset="0"/>
                <a:cs typeface="Arial" panose="020B0604020202020204" pitchFamily="34" charset="0"/>
              </a:rPr>
              <a:t>Se apoyó </a:t>
            </a:r>
            <a:r>
              <a:rPr lang="es-MX" sz="2400" dirty="0">
                <a:latin typeface="Arial" panose="020B0604020202020204" pitchFamily="34" charset="0"/>
                <a:cs typeface="Arial" panose="020B0604020202020204" pitchFamily="34" charset="0"/>
              </a:rPr>
              <a:t>al Estado en la brigada del INAPAM que  estuvo a cargo de la Dirección de Participación Ciudadana </a:t>
            </a:r>
            <a:r>
              <a:rPr lang="es-MX" sz="2400" dirty="0" smtClean="0">
                <a:latin typeface="Arial" panose="020B0604020202020204" pitchFamily="34" charset="0"/>
                <a:cs typeface="Arial" panose="020B0604020202020204" pitchFamily="34" charset="0"/>
              </a:rPr>
              <a:t>en el  evento que </a:t>
            </a:r>
            <a:r>
              <a:rPr lang="es-MX" sz="2400" dirty="0">
                <a:latin typeface="Arial" panose="020B0604020202020204" pitchFamily="34" charset="0"/>
                <a:cs typeface="Arial" panose="020B0604020202020204" pitchFamily="34" charset="0"/>
              </a:rPr>
              <a:t>se realizo en la </a:t>
            </a:r>
            <a:r>
              <a:rPr lang="es-MX" sz="2400" dirty="0" smtClean="0">
                <a:latin typeface="Arial" panose="020B0604020202020204" pitchFamily="34" charset="0"/>
                <a:cs typeface="Arial" panose="020B0604020202020204" pitchFamily="34" charset="0"/>
              </a:rPr>
              <a:t>Delegación brindándoles servicio a la ciudadanía de las colonias  Coahuila, Colinas del Sol, Las Águilas, </a:t>
            </a:r>
            <a:r>
              <a:rPr lang="es-MX" sz="2400" dirty="0" err="1" smtClean="0">
                <a:latin typeface="Arial" panose="020B0604020202020204" pitchFamily="34" charset="0"/>
                <a:cs typeface="Arial" panose="020B0604020202020204" pitchFamily="34" charset="0"/>
              </a:rPr>
              <a:t>Infonavit</a:t>
            </a:r>
            <a:r>
              <a:rPr lang="es-MX" sz="2400" dirty="0" smtClean="0">
                <a:latin typeface="Arial" panose="020B0604020202020204" pitchFamily="34" charset="0"/>
                <a:cs typeface="Arial" panose="020B0604020202020204" pitchFamily="34" charset="0"/>
              </a:rPr>
              <a:t> La Reforma</a:t>
            </a:r>
            <a:r>
              <a:rPr lang="es-MX" sz="2000" b="1" i="1" dirty="0" smtClean="0"/>
              <a:t>.</a:t>
            </a:r>
            <a:endParaRPr lang="es-MX" sz="2000" b="1" i="1" dirty="0"/>
          </a:p>
        </p:txBody>
      </p:sp>
      <p:sp>
        <p:nvSpPr>
          <p:cNvPr id="8" name="CuadroTexto 7"/>
          <p:cNvSpPr txBox="1"/>
          <p:nvPr/>
        </p:nvSpPr>
        <p:spPr>
          <a:xfrm>
            <a:off x="1584101" y="6478073"/>
            <a:ext cx="6001555" cy="369332"/>
          </a:xfrm>
          <a:prstGeom prst="rect">
            <a:avLst/>
          </a:prstGeom>
          <a:noFill/>
        </p:spPr>
        <p:txBody>
          <a:bodyPr wrap="square" rtlCol="0">
            <a:spAutoFit/>
          </a:bodyPr>
          <a:lstStyle/>
          <a:p>
            <a:endParaRPr lang="es-MX" dirty="0"/>
          </a:p>
        </p:txBody>
      </p:sp>
      <p:sp>
        <p:nvSpPr>
          <p:cNvPr id="9" name="CuadroTexto 8"/>
          <p:cNvSpPr txBox="1"/>
          <p:nvPr/>
        </p:nvSpPr>
        <p:spPr>
          <a:xfrm>
            <a:off x="1736501" y="6630473"/>
            <a:ext cx="6001555" cy="369332"/>
          </a:xfrm>
          <a:prstGeom prst="rect">
            <a:avLst/>
          </a:prstGeom>
          <a:noFill/>
        </p:spPr>
        <p:txBody>
          <a:bodyPr wrap="square" rtlCol="0">
            <a:spAutoFit/>
          </a:bodyPr>
          <a:lstStyle/>
          <a:p>
            <a:endParaRPr lang="es-MX" dirty="0"/>
          </a:p>
        </p:txBody>
      </p:sp>
      <p:sp>
        <p:nvSpPr>
          <p:cNvPr id="12" name="CuadroTexto 11"/>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endParaRPr lang="en-US" sz="3200" b="1" i="1" dirty="0" smtClean="0">
              <a:solidFill>
                <a:srgbClr val="FFFF66"/>
              </a:solidFill>
              <a:latin typeface="Arial" panose="020B0604020202020204" pitchFamily="34" charset="0"/>
              <a:cs typeface="Arial" panose="020B0604020202020204" pitchFamily="34" charset="0"/>
            </a:endParaRPr>
          </a:p>
        </p:txBody>
      </p:sp>
      <p:sp>
        <p:nvSpPr>
          <p:cNvPr id="14" name="CuadroTexto 3"/>
          <p:cNvSpPr txBox="1"/>
          <p:nvPr/>
        </p:nvSpPr>
        <p:spPr>
          <a:xfrm>
            <a:off x="3383391" y="6308486"/>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
        <p:nvSpPr>
          <p:cNvPr id="15"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970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739" y="1465624"/>
            <a:ext cx="2275269" cy="2447207"/>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834" y="1428718"/>
            <a:ext cx="2493635" cy="248411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00" y="1465624"/>
            <a:ext cx="2437763" cy="2447208"/>
          </a:xfrm>
          <a:prstGeom prst="rect">
            <a:avLst/>
          </a:prstGeom>
        </p:spPr>
      </p:pic>
      <p:sp>
        <p:nvSpPr>
          <p:cNvPr id="8" name="CuadroTexto 7"/>
          <p:cNvSpPr txBox="1"/>
          <p:nvPr/>
        </p:nvSpPr>
        <p:spPr>
          <a:xfrm>
            <a:off x="352766" y="4314816"/>
            <a:ext cx="8448541" cy="830997"/>
          </a:xfrm>
          <a:prstGeom prst="rect">
            <a:avLst/>
          </a:prstGeom>
          <a:noFill/>
        </p:spPr>
        <p:txBody>
          <a:bodyPr wrap="square" rtlCol="0">
            <a:spAutoFit/>
          </a:bodyPr>
          <a:lstStyle/>
          <a:p>
            <a:pPr algn="ctr"/>
            <a:r>
              <a:rPr lang="es-MX" sz="2400" b="1" dirty="0" smtClean="0"/>
              <a:t> </a:t>
            </a:r>
            <a:r>
              <a:rPr lang="es-MX" sz="2400" dirty="0" smtClean="0">
                <a:latin typeface="Arial" panose="020B0604020202020204" pitchFamily="34" charset="0"/>
                <a:cs typeface="Arial" panose="020B0604020202020204" pitchFamily="34" charset="0"/>
              </a:rPr>
              <a:t>En el mes  de Abril se acudió a brindar apoyó en  la logística y operatividad  del programa “Vacaciones Seguras” </a:t>
            </a:r>
            <a:endParaRPr lang="es-MX" sz="2400" dirty="0">
              <a:latin typeface="Arial" panose="020B0604020202020204" pitchFamily="34" charset="0"/>
              <a:cs typeface="Arial" panose="020B0604020202020204" pitchFamily="34" charset="0"/>
            </a:endParaRPr>
          </a:p>
        </p:txBody>
      </p:sp>
      <p:sp>
        <p:nvSpPr>
          <p:cNvPr id="9" name="CuadroTexto 8"/>
          <p:cNvSpPr txBox="1"/>
          <p:nvPr/>
        </p:nvSpPr>
        <p:spPr>
          <a:xfrm>
            <a:off x="332862" y="478865"/>
            <a:ext cx="8488350" cy="584775"/>
          </a:xfrm>
          <a:prstGeom prst="rect">
            <a:avLst/>
          </a:prstGeom>
          <a:noFill/>
        </p:spPr>
        <p:txBody>
          <a:bodyPr wrap="none" rtlCol="0">
            <a:spAutoFit/>
          </a:bodyPr>
          <a:lstStyle/>
          <a:p>
            <a:pPr algn="ctr"/>
            <a:r>
              <a:rPr lang="en-US" sz="3200" b="1" i="1" dirty="0" smtClean="0">
                <a:solidFill>
                  <a:srgbClr val="FFFF66"/>
                </a:solidFill>
                <a:latin typeface="Arial" panose="020B0604020202020204" pitchFamily="34" charset="0"/>
                <a:cs typeface="Arial" panose="020B0604020202020204" pitchFamily="34" charset="0"/>
              </a:rPr>
              <a:t>DIRECCIÓN DE RECREACION Y EVENTOS</a:t>
            </a:r>
            <a:endParaRPr lang="en-US" sz="3200" b="1" i="1" dirty="0" smtClean="0">
              <a:solidFill>
                <a:srgbClr val="FFFF66"/>
              </a:solidFill>
              <a:latin typeface="Arial" panose="020B0604020202020204" pitchFamily="34" charset="0"/>
              <a:cs typeface="Arial" panose="020B0604020202020204" pitchFamily="34" charset="0"/>
            </a:endParaRPr>
          </a:p>
        </p:txBody>
      </p:sp>
      <p:sp>
        <p:nvSpPr>
          <p:cNvPr id="11" name="CuadroTexto 3"/>
          <p:cNvSpPr txBox="1"/>
          <p:nvPr/>
        </p:nvSpPr>
        <p:spPr>
          <a:xfrm>
            <a:off x="3383391" y="6308486"/>
            <a:ext cx="2548518"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ACCIONES DE ABRIL</a:t>
            </a:r>
          </a:p>
        </p:txBody>
      </p:sp>
      <p:sp>
        <p:nvSpPr>
          <p:cNvPr id="13" name="CuadroTexto 3"/>
          <p:cNvSpPr txBox="1"/>
          <p:nvPr/>
        </p:nvSpPr>
        <p:spPr>
          <a:xfrm>
            <a:off x="2246942" y="87088"/>
            <a:ext cx="4660187" cy="369332"/>
          </a:xfrm>
          <a:prstGeom prst="rect">
            <a:avLst/>
          </a:prstGeom>
          <a:noFill/>
        </p:spPr>
        <p:txBody>
          <a:bodyPr wrap="none" rtlCol="0">
            <a:spAutoFit/>
          </a:bodyPr>
          <a:lstStyle/>
          <a:p>
            <a:pPr algn="ctr"/>
            <a:r>
              <a:rPr lang="en-US" b="1" i="1" dirty="0" smtClean="0">
                <a:solidFill>
                  <a:srgbClr val="FFFF66"/>
                </a:solidFill>
                <a:latin typeface="Arial" panose="020B0604020202020204" pitchFamily="34" charset="0"/>
                <a:cs typeface="Arial" panose="020B0604020202020204" pitchFamily="34" charset="0"/>
              </a:rPr>
              <a:t>SECRETARÍA DE DESARROLLO SOCIAL</a:t>
            </a:r>
            <a:endParaRPr lang="es-ES" b="1" i="1" dirty="0">
              <a:solidFill>
                <a:srgbClr val="FFFF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303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1832</TotalTime>
  <Words>2438</Words>
  <Application>Microsoft Office PowerPoint</Application>
  <PresentationFormat>Presentación en pantalla (4:3)</PresentationFormat>
  <Paragraphs>281</Paragraphs>
  <Slides>43</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43</vt:i4>
      </vt:variant>
    </vt:vector>
  </HeadingPairs>
  <TitlesOfParts>
    <vt:vector size="4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 Witrón</dc:creator>
  <cp:lastModifiedBy>NJUAPC6</cp:lastModifiedBy>
  <cp:revision>211</cp:revision>
  <dcterms:created xsi:type="dcterms:W3CDTF">2014-04-09T14:38:56Z</dcterms:created>
  <dcterms:modified xsi:type="dcterms:W3CDTF">2014-05-02T22:02:34Z</dcterms:modified>
</cp:coreProperties>
</file>